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2"/>
  </p:notesMasterIdLst>
  <p:handoutMasterIdLst>
    <p:handoutMasterId r:id="rId43"/>
  </p:handoutMasterIdLst>
  <p:sldIdLst>
    <p:sldId id="681" r:id="rId2"/>
    <p:sldId id="633" r:id="rId3"/>
    <p:sldId id="571" r:id="rId4"/>
    <p:sldId id="648" r:id="rId5"/>
    <p:sldId id="649" r:id="rId6"/>
    <p:sldId id="683" r:id="rId7"/>
    <p:sldId id="684" r:id="rId8"/>
    <p:sldId id="685" r:id="rId9"/>
    <p:sldId id="647" r:id="rId10"/>
    <p:sldId id="660" r:id="rId11"/>
    <p:sldId id="693" r:id="rId12"/>
    <p:sldId id="694" r:id="rId13"/>
    <p:sldId id="689" r:id="rId14"/>
    <p:sldId id="690" r:id="rId15"/>
    <p:sldId id="691" r:id="rId16"/>
    <p:sldId id="692" r:id="rId17"/>
    <p:sldId id="656" r:id="rId18"/>
    <p:sldId id="664" r:id="rId19"/>
    <p:sldId id="688" r:id="rId20"/>
    <p:sldId id="459" r:id="rId21"/>
    <p:sldId id="635" r:id="rId22"/>
    <p:sldId id="614" r:id="rId23"/>
    <p:sldId id="607" r:id="rId24"/>
    <p:sldId id="638" r:id="rId25"/>
    <p:sldId id="637" r:id="rId26"/>
    <p:sldId id="708" r:id="rId27"/>
    <p:sldId id="706" r:id="rId28"/>
    <p:sldId id="552" r:id="rId29"/>
    <p:sldId id="674" r:id="rId30"/>
    <p:sldId id="695" r:id="rId31"/>
    <p:sldId id="696" r:id="rId32"/>
    <p:sldId id="548" r:id="rId33"/>
    <p:sldId id="675" r:id="rId34"/>
    <p:sldId id="697" r:id="rId35"/>
    <p:sldId id="698" r:id="rId36"/>
    <p:sldId id="551" r:id="rId37"/>
    <p:sldId id="621" r:id="rId38"/>
    <p:sldId id="534" r:id="rId39"/>
    <p:sldId id="700" r:id="rId40"/>
    <p:sldId id="679" r:id="rId41"/>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Stijl, thema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4" autoAdjust="0"/>
    <p:restoredTop sz="63663" autoAdjust="0"/>
  </p:normalViewPr>
  <p:slideViewPr>
    <p:cSldViewPr snapToGrid="0" snapToObjects="1">
      <p:cViewPr>
        <p:scale>
          <a:sx n="98" d="100"/>
          <a:sy n="98" d="100"/>
        </p:scale>
        <p:origin x="1736" y="-896"/>
      </p:cViewPr>
      <p:guideLst>
        <p:guide orient="horz" pos="2160"/>
        <p:guide pos="2880"/>
      </p:guideLst>
    </p:cSldViewPr>
  </p:slideViewPr>
  <p:outlineViewPr>
    <p:cViewPr>
      <p:scale>
        <a:sx n="33" d="100"/>
        <a:sy n="33" d="100"/>
      </p:scale>
      <p:origin x="0" y="-6176"/>
    </p:cViewPr>
  </p:outlineViewPr>
  <p:notesTextViewPr>
    <p:cViewPr>
      <p:scale>
        <a:sx n="100" d="100"/>
        <a:sy n="100" d="100"/>
      </p:scale>
      <p:origin x="0" y="0"/>
    </p:cViewPr>
  </p:notesTextViewPr>
  <p:sorterViewPr>
    <p:cViewPr>
      <p:scale>
        <a:sx n="125" d="100"/>
        <a:sy n="125" d="100"/>
      </p:scale>
      <p:origin x="0" y="0"/>
    </p:cViewPr>
  </p:sorterViewPr>
  <p:notesViewPr>
    <p:cSldViewPr snapToGrid="0" snapToObjects="1">
      <p:cViewPr varScale="1">
        <p:scale>
          <a:sx n="89" d="100"/>
          <a:sy n="89" d="100"/>
        </p:scale>
        <p:origin x="3320"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F18236-AB69-5442-821C-D8C735D911DD}" type="datetimeFigureOut">
              <a:rPr lang="nl-NL" smtClean="0"/>
              <a:t>03-11-18</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AFE866-9B8B-AC4F-922F-E72131E83684}" type="slidenum">
              <a:rPr lang="nl-NL" smtClean="0"/>
              <a:t>‹#›</a:t>
            </a:fld>
            <a:endParaRPr lang="nl-NL"/>
          </a:p>
        </p:txBody>
      </p:sp>
    </p:spTree>
    <p:extLst>
      <p:ext uri="{BB962C8B-B14F-4D97-AF65-F5344CB8AC3E}">
        <p14:creationId xmlns:p14="http://schemas.microsoft.com/office/powerpoint/2010/main" val="770650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400905-7B9D-124E-8668-2F1F5BF1C15C}" type="datetimeFigureOut">
              <a:rPr lang="nl-NL" smtClean="0"/>
              <a:t>03-11-18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46757F-8179-8645-8F43-F7997B568B20}" type="slidenum">
              <a:rPr lang="nl-NL" smtClean="0"/>
              <a:t>‹#›</a:t>
            </a:fld>
            <a:endParaRPr lang="nl-NL"/>
          </a:p>
        </p:txBody>
      </p:sp>
    </p:spTree>
    <p:extLst>
      <p:ext uri="{BB962C8B-B14F-4D97-AF65-F5344CB8AC3E}">
        <p14:creationId xmlns:p14="http://schemas.microsoft.com/office/powerpoint/2010/main" val="9017408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1</a:t>
            </a:fld>
            <a:endParaRPr lang="nl-NL"/>
          </a:p>
        </p:txBody>
      </p:sp>
    </p:spTree>
    <p:extLst>
      <p:ext uri="{BB962C8B-B14F-4D97-AF65-F5344CB8AC3E}">
        <p14:creationId xmlns:p14="http://schemas.microsoft.com/office/powerpoint/2010/main" val="127577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400" dirty="0" smtClean="0">
              <a:solidFill>
                <a:schemeClr val="tx1">
                  <a:lumMod val="50000"/>
                  <a:lumOff val="50000"/>
                </a:schemeClr>
              </a:solidFill>
              <a:latin typeface="Helvetica Neue"/>
              <a:cs typeface="Helvetica Neue"/>
            </a:endParaRPr>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solidFill>
                  <a:prstClr val="black"/>
                </a:solidFill>
                <a:latin typeface="Calibri"/>
              </a:rPr>
              <a:pPr/>
              <a:t>10</a:t>
            </a:fld>
            <a:endParaRPr lang="nl-NL">
              <a:solidFill>
                <a:prstClr val="black"/>
              </a:solidFill>
              <a:latin typeface="Calibri"/>
            </a:endParaRPr>
          </a:p>
        </p:txBody>
      </p:sp>
    </p:spTree>
    <p:extLst>
      <p:ext uri="{BB962C8B-B14F-4D97-AF65-F5344CB8AC3E}">
        <p14:creationId xmlns:p14="http://schemas.microsoft.com/office/powerpoint/2010/main" val="116597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saami</a:t>
            </a:r>
            <a:r>
              <a:rPr lang="en-US" baseline="0" dirty="0" smtClean="0"/>
              <a:t> in the north of </a:t>
            </a:r>
            <a:r>
              <a:rPr lang="en-US" baseline="0" dirty="0" err="1" smtClean="0"/>
              <a:t>scandinavia</a:t>
            </a:r>
            <a:r>
              <a:rPr lang="en-US" baseline="0" dirty="0" smtClean="0"/>
              <a:t> use the fur leg of a reindeer to make the </a:t>
            </a:r>
            <a:r>
              <a:rPr lang="en-US" baseline="0" dirty="0" err="1" smtClean="0"/>
              <a:t>ligthtest</a:t>
            </a:r>
            <a:r>
              <a:rPr lang="en-US" baseline="0" dirty="0" smtClean="0"/>
              <a:t> and warmest winter boot ever</a:t>
            </a:r>
          </a:p>
          <a:p>
            <a:endParaRPr lang="en-US" baseline="0" dirty="0" smtClean="0"/>
          </a:p>
          <a:p>
            <a:r>
              <a:rPr lang="en-US" baseline="0" dirty="0" smtClean="0"/>
              <a:t>one reindeer is good for one pair of boots and </a:t>
            </a:r>
            <a:r>
              <a:rPr lang="en-US" baseline="0" dirty="0" err="1" smtClean="0"/>
              <a:t>ontly</a:t>
            </a:r>
            <a:r>
              <a:rPr lang="en-US" baseline="0" dirty="0" smtClean="0"/>
              <a:t> the legs are used for the boot but of course all the other </a:t>
            </a:r>
            <a:r>
              <a:rPr lang="en-US" baseline="0" dirty="0" err="1" smtClean="0"/>
              <a:t>parst</a:t>
            </a:r>
            <a:r>
              <a:rPr lang="en-US" baseline="0" dirty="0" smtClean="0"/>
              <a:t> of the animal have their own  specific purpose </a:t>
            </a:r>
          </a:p>
          <a:p>
            <a:endParaRPr lang="en-US" baseline="0" dirty="0" smtClean="0"/>
          </a:p>
          <a:p>
            <a:r>
              <a:rPr lang="en-US" baseline="0" dirty="0" smtClean="0"/>
              <a:t>nothing is wasted</a:t>
            </a:r>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11</a:t>
            </a:fld>
            <a:endParaRPr lang="nl-NL"/>
          </a:p>
        </p:txBody>
      </p:sp>
    </p:spTree>
    <p:extLst>
      <p:ext uri="{BB962C8B-B14F-4D97-AF65-F5344CB8AC3E}">
        <p14:creationId xmlns:p14="http://schemas.microsoft.com/office/powerpoint/2010/main" val="105637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12</a:t>
            </a:fld>
            <a:endParaRPr lang="nl-NL"/>
          </a:p>
        </p:txBody>
      </p:sp>
    </p:spTree>
    <p:extLst>
      <p:ext uri="{BB962C8B-B14F-4D97-AF65-F5344CB8AC3E}">
        <p14:creationId xmlns:p14="http://schemas.microsoft.com/office/powerpoint/2010/main" val="116472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to the biomechanics </a:t>
            </a:r>
            <a:endParaRPr lang="nl-BE" baseline="0" dirty="0" smtClean="0"/>
          </a:p>
          <a:p>
            <a:r>
              <a:rPr lang="nl-BE" baseline="0" dirty="0" smtClean="0"/>
              <a:t>we work and live together with cobblers to create and re-creat their footwear for different environment</a:t>
            </a:r>
            <a:r>
              <a:rPr lang="en-US" baseline="0" dirty="0" smtClean="0"/>
              <a:t>s and to enhance </a:t>
            </a:r>
            <a:r>
              <a:rPr lang="en-US" baseline="0" dirty="0" err="1" smtClean="0"/>
              <a:t>livehood</a:t>
            </a:r>
            <a:r>
              <a:rPr lang="en-US" baseline="0" dirty="0" smtClean="0"/>
              <a:t> </a:t>
            </a:r>
            <a:r>
              <a:rPr lang="en-US" baseline="0" dirty="0" err="1" smtClean="0"/>
              <a:t>opportunies</a:t>
            </a:r>
            <a:r>
              <a:rPr lang="en-US" baseline="0" dirty="0" smtClean="0"/>
              <a:t> </a:t>
            </a:r>
          </a:p>
          <a:p>
            <a:endParaRPr lang="en-US" baseline="0" dirty="0" smtClean="0"/>
          </a:p>
          <a:p>
            <a:r>
              <a:rPr lang="en-US" baseline="0" dirty="0" smtClean="0"/>
              <a:t>shoemakers are often at the lower end of the </a:t>
            </a:r>
            <a:r>
              <a:rPr lang="en-US" baseline="0" dirty="0" err="1" smtClean="0"/>
              <a:t>socieyt</a:t>
            </a:r>
            <a:r>
              <a:rPr lang="en-US" baseline="0" dirty="0" smtClean="0"/>
              <a:t>, like the </a:t>
            </a:r>
            <a:r>
              <a:rPr lang="en-US" baseline="0" dirty="0" err="1" smtClean="0"/>
              <a:t>chamar</a:t>
            </a:r>
            <a:r>
              <a:rPr lang="en-US" baseline="0" dirty="0" smtClean="0"/>
              <a:t> , the </a:t>
            </a:r>
            <a:r>
              <a:rPr lang="en-US" baseline="0" dirty="0" err="1" smtClean="0"/>
              <a:t>shoemking</a:t>
            </a:r>
            <a:r>
              <a:rPr lang="en-US" baseline="0" dirty="0" smtClean="0"/>
              <a:t> communities in </a:t>
            </a:r>
            <a:r>
              <a:rPr lang="en-US" baseline="0" dirty="0" err="1" smtClean="0"/>
              <a:t>india</a:t>
            </a:r>
            <a:endParaRPr lang="en-US" baseline="0" dirty="0" smtClean="0"/>
          </a:p>
          <a:p>
            <a:endParaRPr lang="en-US" baseline="0" dirty="0" smtClean="0"/>
          </a:p>
          <a:p>
            <a:r>
              <a:rPr lang="en-US" baseline="0" dirty="0" smtClean="0"/>
              <a:t>the </a:t>
            </a:r>
            <a:r>
              <a:rPr lang="en-US" baseline="0" dirty="0" err="1" smtClean="0"/>
              <a:t>kolhapuri</a:t>
            </a:r>
            <a:r>
              <a:rPr lang="en-US" baseline="0" dirty="0" smtClean="0"/>
              <a:t> cobblers in </a:t>
            </a:r>
            <a:r>
              <a:rPr lang="en-US" baseline="0" dirty="0" err="1" smtClean="0"/>
              <a:t>india</a:t>
            </a:r>
            <a:r>
              <a:rPr lang="en-US" baseline="0" dirty="0" smtClean="0"/>
              <a:t> use bag tanned buffalo leather for their sandals</a:t>
            </a:r>
            <a:endParaRPr lang="nl-BE" baseline="0"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13</a:t>
            </a:fld>
            <a:endParaRPr lang="nl-NL"/>
          </a:p>
        </p:txBody>
      </p:sp>
    </p:spTree>
    <p:extLst>
      <p:ext uri="{BB962C8B-B14F-4D97-AF65-F5344CB8AC3E}">
        <p14:creationId xmlns:p14="http://schemas.microsoft.com/office/powerpoint/2010/main" val="181260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buffalo is</a:t>
            </a:r>
            <a:r>
              <a:rPr lang="en-US" baseline="0" dirty="0" smtClean="0"/>
              <a:t> good for 15 pairs of sandals</a:t>
            </a:r>
          </a:p>
          <a:p>
            <a:r>
              <a:rPr lang="en-US" baseline="0" dirty="0" smtClean="0"/>
              <a:t>out and insole are sewn together with the thread coming from the tail of a </a:t>
            </a:r>
            <a:r>
              <a:rPr lang="en-US" baseline="0" dirty="0" err="1" smtClean="0"/>
              <a:t>biffalo</a:t>
            </a:r>
            <a:endParaRPr lang="en-US" baseline="0" dirty="0" smtClean="0"/>
          </a:p>
          <a:p>
            <a:endParaRPr lang="en-US" baseline="0" dirty="0" smtClean="0"/>
          </a:p>
          <a:p>
            <a:endParaRPr lang="en-US" baseline="0" dirty="0" smtClean="0"/>
          </a:p>
          <a:p>
            <a:r>
              <a:rPr lang="en-US" baseline="0" dirty="0" smtClean="0"/>
              <a:t>biomechanical </a:t>
            </a:r>
            <a:r>
              <a:rPr lang="en-US" baseline="0" dirty="0" err="1" smtClean="0"/>
              <a:t>reaseach</a:t>
            </a:r>
            <a:r>
              <a:rPr lang="en-US" baseline="0" dirty="0" smtClean="0"/>
              <a:t> revealed that this type of footwear can be </a:t>
            </a:r>
            <a:r>
              <a:rPr lang="en-US" baseline="0" dirty="0" err="1" smtClean="0"/>
              <a:t>consideren</a:t>
            </a:r>
            <a:r>
              <a:rPr lang="en-US" baseline="0" dirty="0" smtClean="0"/>
              <a:t> minimal footwear </a:t>
            </a:r>
            <a:r>
              <a:rPr lang="en-US" baseline="0" dirty="0" err="1" smtClean="0"/>
              <a:t>avant</a:t>
            </a:r>
            <a:r>
              <a:rPr lang="en-US" baseline="0" dirty="0" smtClean="0"/>
              <a:t> la </a:t>
            </a:r>
            <a:r>
              <a:rPr lang="en-US" baseline="0" dirty="0" err="1" smtClean="0"/>
              <a:t>lettre</a:t>
            </a:r>
            <a:r>
              <a:rPr lang="en-US" baseline="0" dirty="0" smtClean="0"/>
              <a:t> </a:t>
            </a:r>
          </a:p>
        </p:txBody>
      </p:sp>
      <p:sp>
        <p:nvSpPr>
          <p:cNvPr id="4" name="Slide Number Placeholder 3"/>
          <p:cNvSpPr>
            <a:spLocks noGrp="1"/>
          </p:cNvSpPr>
          <p:nvPr>
            <p:ph type="sldNum" sz="quarter" idx="10"/>
          </p:nvPr>
        </p:nvSpPr>
        <p:spPr/>
        <p:txBody>
          <a:bodyPr/>
          <a:lstStyle/>
          <a:p>
            <a:fld id="{9246757F-8179-8645-8F43-F7997B568B20}" type="slidenum">
              <a:rPr lang="nl-NL" smtClean="0"/>
              <a:t>14</a:t>
            </a:fld>
            <a:endParaRPr lang="nl-NL"/>
          </a:p>
        </p:txBody>
      </p:sp>
    </p:spTree>
    <p:extLst>
      <p:ext uri="{BB962C8B-B14F-4D97-AF65-F5344CB8AC3E}">
        <p14:creationId xmlns:p14="http://schemas.microsoft.com/office/powerpoint/2010/main" val="147037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juIhoan</a:t>
            </a:r>
            <a:r>
              <a:rPr lang="en-US" baseline="0" dirty="0" smtClean="0"/>
              <a:t> san in the north </a:t>
            </a:r>
            <a:r>
              <a:rPr lang="en-US" baseline="0" dirty="0" err="1" smtClean="0"/>
              <a:t>namibia</a:t>
            </a:r>
            <a:r>
              <a:rPr lang="en-US" baseline="0" dirty="0" smtClean="0"/>
              <a:t> use vegetable tanned </a:t>
            </a:r>
            <a:r>
              <a:rPr lang="en-US" baseline="0" dirty="0" err="1" smtClean="0"/>
              <a:t>antilope</a:t>
            </a:r>
            <a:r>
              <a:rPr lang="en-US" baseline="0" dirty="0" smtClean="0"/>
              <a:t>  skin to make their ancient hunting sandal </a:t>
            </a:r>
          </a:p>
          <a:p>
            <a:endParaRPr lang="en-US" baseline="0" dirty="0" smtClean="0"/>
          </a:p>
          <a:p>
            <a:r>
              <a:rPr lang="en-US" baseline="0" dirty="0" smtClean="0"/>
              <a:t>the </a:t>
            </a:r>
            <a:r>
              <a:rPr lang="en-US" baseline="0" dirty="0" err="1" smtClean="0"/>
              <a:t>ju</a:t>
            </a:r>
            <a:r>
              <a:rPr lang="en-US" baseline="0" dirty="0" smtClean="0"/>
              <a:t> </a:t>
            </a:r>
            <a:r>
              <a:rPr lang="en-US" baseline="0" dirty="0" err="1" smtClean="0"/>
              <a:t>hoan</a:t>
            </a:r>
            <a:r>
              <a:rPr lang="en-US" baseline="0" dirty="0" smtClean="0"/>
              <a:t> are one of the few communities on earth that still practice </a:t>
            </a:r>
            <a:r>
              <a:rPr lang="en-US" baseline="0" dirty="0" err="1" smtClean="0"/>
              <a:t>persistenve</a:t>
            </a:r>
            <a:r>
              <a:rPr lang="en-US" baseline="0" dirty="0" smtClean="0"/>
              <a:t> hunting which is the rare skill to outrun an animal until </a:t>
            </a:r>
            <a:r>
              <a:rPr lang="en-US" baseline="0" dirty="0" err="1" smtClean="0"/>
              <a:t>colapses</a:t>
            </a:r>
            <a:r>
              <a:rPr lang="en-US" baseline="0" dirty="0" smtClean="0"/>
              <a:t> of exhaustion</a:t>
            </a:r>
          </a:p>
          <a:p>
            <a:endParaRPr lang="en-US" baseline="0" dirty="0" smtClean="0"/>
          </a:p>
          <a:p>
            <a:r>
              <a:rPr lang="en-US" baseline="0" dirty="0" smtClean="0"/>
              <a:t>they do this on the hottest moment of the day when the sand is to hot to walk on barefoot and they </a:t>
            </a:r>
            <a:r>
              <a:rPr lang="nl-BE" baseline="0" dirty="0" smtClean="0"/>
              <a:t>protect their feet with and eland sandal </a:t>
            </a:r>
            <a:endParaRPr lang="en-US" baseline="0"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15</a:t>
            </a:fld>
            <a:endParaRPr lang="nl-NL"/>
          </a:p>
        </p:txBody>
      </p:sp>
    </p:spTree>
    <p:extLst>
      <p:ext uri="{BB962C8B-B14F-4D97-AF65-F5344CB8AC3E}">
        <p14:creationId xmlns:p14="http://schemas.microsoft.com/office/powerpoint/2010/main" val="55604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to a more </a:t>
            </a:r>
            <a:r>
              <a:rPr lang="en-US" dirty="0" err="1" smtClean="0"/>
              <a:t>immeditate</a:t>
            </a:r>
            <a:r>
              <a:rPr lang="en-US" baseline="0" dirty="0" smtClean="0"/>
              <a:t> return </a:t>
            </a:r>
            <a:r>
              <a:rPr lang="en-US" baseline="0" dirty="0" err="1" smtClean="0"/>
              <a:t>eceonomy</a:t>
            </a:r>
            <a:r>
              <a:rPr lang="en-US" baseline="0" dirty="0" smtClean="0"/>
              <a:t> </a:t>
            </a:r>
          </a:p>
          <a:p>
            <a:endParaRPr lang="en-US" baseline="0" dirty="0" smtClean="0"/>
          </a:p>
          <a:p>
            <a:r>
              <a:rPr lang="en-US" baseline="0" dirty="0" smtClean="0"/>
              <a:t>crowdfunding and making footwear for a specific person is more in line with their worldview </a:t>
            </a:r>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16</a:t>
            </a:fld>
            <a:endParaRPr lang="nl-NL"/>
          </a:p>
        </p:txBody>
      </p:sp>
    </p:spTree>
    <p:extLst>
      <p:ext uri="{BB962C8B-B14F-4D97-AF65-F5344CB8AC3E}">
        <p14:creationId xmlns:p14="http://schemas.microsoft.com/office/powerpoint/2010/main" val="1726562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A75E80B-6490-CC43-9A09-FB8853FB578C}" type="slidenum">
              <a:rPr lang="en-US" smtClean="0"/>
              <a:pPr/>
              <a:t>17</a:t>
            </a:fld>
            <a:endParaRPr lang="en-US"/>
          </a:p>
        </p:txBody>
      </p:sp>
    </p:spTree>
    <p:extLst>
      <p:ext uri="{BB962C8B-B14F-4D97-AF65-F5344CB8AC3E}">
        <p14:creationId xmlns:p14="http://schemas.microsoft.com/office/powerpoint/2010/main" val="7522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18</a:t>
            </a:fld>
            <a:endParaRPr lang="nl-NL"/>
          </a:p>
        </p:txBody>
      </p:sp>
    </p:spTree>
    <p:extLst>
      <p:ext uri="{BB962C8B-B14F-4D97-AF65-F5344CB8AC3E}">
        <p14:creationId xmlns:p14="http://schemas.microsoft.com/office/powerpoint/2010/main" val="625460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compared barefoot walking with shod walking and focused on the dynamics of walking using a </a:t>
            </a:r>
            <a:r>
              <a:rPr lang="en-US" baseline="0" dirty="0" err="1" smtClean="0"/>
              <a:t>datalog</a:t>
            </a:r>
            <a:r>
              <a:rPr lang="en-US" baseline="0" dirty="0" smtClean="0"/>
              <a:t> system and a plantar pressure plate. the </a:t>
            </a:r>
          </a:p>
          <a:p>
            <a:endParaRPr lang="en-US" dirty="0" smtClean="0"/>
          </a:p>
          <a:p>
            <a:endParaRPr lang="en-US" dirty="0" smtClean="0"/>
          </a:p>
          <a:p>
            <a:r>
              <a:rPr lang="en-US" dirty="0" smtClean="0"/>
              <a:t>The portable </a:t>
            </a:r>
            <a:r>
              <a:rPr lang="en-US" dirty="0" err="1" smtClean="0"/>
              <a:t>labo</a:t>
            </a:r>
            <a:r>
              <a:rPr lang="en-US" dirty="0" smtClean="0"/>
              <a:t> moved from India,</a:t>
            </a:r>
            <a:r>
              <a:rPr lang="en-US" baseline="0" dirty="0" smtClean="0"/>
              <a:t> to Finland, to London, to Namibia and was </a:t>
            </a:r>
            <a:r>
              <a:rPr lang="en-US" baseline="0" smtClean="0"/>
              <a:t>placed yesterday at </a:t>
            </a:r>
            <a:r>
              <a:rPr lang="en-US" baseline="0" dirty="0" smtClean="0"/>
              <a:t>the </a:t>
            </a:r>
            <a:r>
              <a:rPr lang="en-US" baseline="0" dirty="0" err="1" smtClean="0"/>
              <a:t>museu</a:t>
            </a:r>
            <a:r>
              <a:rPr lang="en-US" baseline="0" dirty="0" smtClean="0"/>
              <a:t> do </a:t>
            </a:r>
            <a:r>
              <a:rPr lang="en-US" baseline="0" dirty="0" err="1" smtClean="0"/>
              <a:t>oriente</a:t>
            </a:r>
            <a:r>
              <a:rPr lang="en-US" baseline="0" dirty="0" smtClean="0"/>
              <a:t> where some of you took a walk </a:t>
            </a:r>
          </a:p>
        </p:txBody>
      </p:sp>
      <p:sp>
        <p:nvSpPr>
          <p:cNvPr id="4" name="Slide Number Placeholder 3"/>
          <p:cNvSpPr>
            <a:spLocks noGrp="1"/>
          </p:cNvSpPr>
          <p:nvPr>
            <p:ph type="sldNum" sz="quarter" idx="10"/>
          </p:nvPr>
        </p:nvSpPr>
        <p:spPr/>
        <p:txBody>
          <a:bodyPr/>
          <a:lstStyle/>
          <a:p>
            <a:fld id="{9246757F-8179-8645-8F43-F7997B568B20}" type="slidenum">
              <a:rPr lang="nl-NL" smtClean="0"/>
              <a:t>19</a:t>
            </a:fld>
            <a:endParaRPr lang="nl-NL"/>
          </a:p>
        </p:txBody>
      </p:sp>
    </p:spTree>
    <p:extLst>
      <p:ext uri="{BB962C8B-B14F-4D97-AF65-F5344CB8AC3E}">
        <p14:creationId xmlns:p14="http://schemas.microsoft.com/office/powerpoint/2010/main" val="65774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6CEC3-6240-B24B-9B47-DA734144E930}" type="slidenum">
              <a:rPr lang="en-US" smtClean="0"/>
              <a:t>2</a:t>
            </a:fld>
            <a:endParaRPr lang="en-US"/>
          </a:p>
        </p:txBody>
      </p:sp>
    </p:spTree>
    <p:extLst>
      <p:ext uri="{BB962C8B-B14F-4D97-AF65-F5344CB8AC3E}">
        <p14:creationId xmlns:p14="http://schemas.microsoft.com/office/powerpoint/2010/main" val="946365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antrop</a:t>
            </a:r>
            <a:r>
              <a:rPr lang="nl-NL" baseline="0" dirty="0" smtClean="0"/>
              <a:t>ologisch en design luik toon ik aan de hand van de case bij de </a:t>
            </a:r>
            <a:r>
              <a:rPr lang="nl-NL" baseline="0" dirty="0" err="1" smtClean="0"/>
              <a:t>Ju</a:t>
            </a:r>
            <a:r>
              <a:rPr lang="nl-NL" baseline="0" dirty="0" smtClean="0"/>
              <a:t> </a:t>
            </a:r>
            <a:r>
              <a:rPr lang="nl-NL" baseline="0" dirty="0" err="1" smtClean="0"/>
              <a:t>hoansi</a:t>
            </a:r>
            <a:endParaRPr lang="nl-NL" baseline="0" dirty="0" smtClean="0"/>
          </a:p>
          <a:p>
            <a:endParaRPr lang="nl-NL" baseline="0" dirty="0" smtClean="0"/>
          </a:p>
          <a:p>
            <a:endParaRPr lang="nl-NL" baseline="0" dirty="0" smtClean="0"/>
          </a:p>
          <a:p>
            <a:r>
              <a:rPr lang="nl-NL" baseline="0" dirty="0" smtClean="0"/>
              <a:t>The mission of </a:t>
            </a:r>
            <a:r>
              <a:rPr lang="nl-NL" baseline="0" dirty="0" err="1" smtClean="0"/>
              <a:t>the</a:t>
            </a:r>
            <a:r>
              <a:rPr lang="nl-NL" baseline="0" dirty="0" smtClean="0"/>
              <a:t> project is </a:t>
            </a:r>
            <a:r>
              <a:rPr lang="nl-NL" baseline="0" dirty="0" err="1" smtClean="0"/>
              <a:t>to</a:t>
            </a:r>
            <a:r>
              <a:rPr lang="nl-NL" baseline="0" dirty="0" smtClean="0"/>
              <a:t> </a:t>
            </a:r>
            <a:r>
              <a:rPr lang="nl-NL" baseline="0" dirty="0" err="1" smtClean="0"/>
              <a:t>bring</a:t>
            </a:r>
            <a:r>
              <a:rPr lang="nl-NL" baseline="0" dirty="0" smtClean="0"/>
              <a:t> back </a:t>
            </a:r>
            <a:r>
              <a:rPr lang="nl-NL" baseline="0" dirty="0" err="1" smtClean="0"/>
              <a:t>their</a:t>
            </a:r>
            <a:r>
              <a:rPr lang="nl-NL" baseline="0" dirty="0" smtClean="0"/>
              <a:t> </a:t>
            </a:r>
            <a:r>
              <a:rPr lang="nl-NL" baseline="0" dirty="0" err="1" smtClean="0"/>
              <a:t>tradtional</a:t>
            </a:r>
            <a:r>
              <a:rPr lang="nl-NL" baseline="0" dirty="0" smtClean="0"/>
              <a:t> </a:t>
            </a:r>
            <a:r>
              <a:rPr lang="nl-NL" baseline="0" dirty="0" err="1" smtClean="0"/>
              <a:t>hunting</a:t>
            </a:r>
            <a:r>
              <a:rPr lang="nl-NL" baseline="0" dirty="0" smtClean="0"/>
              <a:t> </a:t>
            </a:r>
            <a:r>
              <a:rPr lang="nl-NL" baseline="0" dirty="0" err="1" smtClean="0"/>
              <a:t>sandal</a:t>
            </a:r>
            <a:r>
              <a:rPr lang="nl-NL" baseline="0" dirty="0" smtClean="0"/>
              <a:t>, </a:t>
            </a:r>
            <a:r>
              <a:rPr lang="nl-NL" baseline="0" dirty="0" err="1" smtClean="0"/>
              <a:t>to</a:t>
            </a:r>
            <a:r>
              <a:rPr lang="nl-NL" baseline="0" dirty="0" smtClean="0"/>
              <a:t> </a:t>
            </a:r>
            <a:r>
              <a:rPr lang="nl-NL" baseline="0" dirty="0" err="1" smtClean="0"/>
              <a:t>stimulate</a:t>
            </a:r>
            <a:r>
              <a:rPr lang="nl-NL" baseline="0" dirty="0" smtClean="0"/>
              <a:t> </a:t>
            </a:r>
            <a:r>
              <a:rPr lang="nl-NL" baseline="0" dirty="0" err="1" smtClean="0"/>
              <a:t>natural</a:t>
            </a:r>
            <a:r>
              <a:rPr lang="nl-NL" baseline="0" dirty="0" smtClean="0"/>
              <a:t> </a:t>
            </a:r>
            <a:r>
              <a:rPr lang="nl-NL" baseline="0" dirty="0" err="1" smtClean="0"/>
              <a:t>gait</a:t>
            </a:r>
            <a:r>
              <a:rPr lang="nl-NL" baseline="0" dirty="0" smtClean="0"/>
              <a:t>, </a:t>
            </a:r>
            <a:r>
              <a:rPr lang="nl-NL" baseline="0" dirty="0" err="1" smtClean="0"/>
              <a:t>and</a:t>
            </a:r>
            <a:r>
              <a:rPr lang="nl-NL" baseline="0" dirty="0" smtClean="0"/>
              <a:t> </a:t>
            </a:r>
            <a:r>
              <a:rPr lang="nl-NL" baseline="0" dirty="0" err="1" smtClean="0"/>
              <a:t>to</a:t>
            </a:r>
            <a:r>
              <a:rPr lang="nl-NL" baseline="0" dirty="0" smtClean="0"/>
              <a:t> </a:t>
            </a:r>
            <a:r>
              <a:rPr lang="nl-NL" baseline="0" dirty="0" err="1" smtClean="0"/>
              <a:t>enhance</a:t>
            </a:r>
            <a:r>
              <a:rPr lang="nl-NL" baseline="0" dirty="0" smtClean="0"/>
              <a:t> </a:t>
            </a:r>
            <a:r>
              <a:rPr lang="nl-NL" baseline="0" dirty="0" err="1" smtClean="0"/>
              <a:t>self-reliance</a:t>
            </a:r>
            <a:endParaRPr lang="nl-NL" baseline="0" dirty="0" smtClean="0"/>
          </a:p>
          <a:p>
            <a:endParaRPr lang="nl-NL" baseline="0" dirty="0" smtClean="0"/>
          </a:p>
          <a:p>
            <a:endParaRPr lang="nl-N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hunter gatherers and one of the last persistence hunters on this planet their traditional economy was based on food sharing and social equality. But this traditional economic model does not sustain them any longer. Many practices were lost while others gained new meaning as an alternative way of income in the transition to modernity. Since the ’70 the </a:t>
            </a:r>
            <a:r>
              <a:rPr lang="en-GB" sz="1200" kern="1200" dirty="0" err="1" smtClean="0">
                <a:solidFill>
                  <a:schemeClr val="tx1"/>
                </a:solidFill>
                <a:effectLst/>
                <a:latin typeface="+mn-lt"/>
                <a:ea typeface="+mn-ea"/>
                <a:cs typeface="+mn-cs"/>
              </a:rPr>
              <a:t>Ju’Hoansi</a:t>
            </a:r>
            <a:r>
              <a:rPr lang="en-GB" sz="1200" kern="1200" dirty="0" smtClean="0">
                <a:solidFill>
                  <a:schemeClr val="tx1"/>
                </a:solidFill>
                <a:effectLst/>
                <a:latin typeface="+mn-lt"/>
                <a:ea typeface="+mn-ea"/>
                <a:cs typeface="+mn-cs"/>
              </a:rPr>
              <a:t> settled mostly in permanent villages with a mixed economy composed of foraging, income from wage labour, government aid, animal husbandry, pensions, and crafts </a:t>
            </a:r>
            <a:endParaRPr lang="en-US" sz="1200" b="0" i="0" u="none" strike="noStrike" kern="1200" baseline="0" dirty="0" smtClean="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20</a:t>
            </a:fld>
            <a:endParaRPr lang="nl-NL"/>
          </a:p>
        </p:txBody>
      </p:sp>
    </p:spTree>
    <p:extLst>
      <p:ext uri="{BB962C8B-B14F-4D97-AF65-F5344CB8AC3E}">
        <p14:creationId xmlns:p14="http://schemas.microsoft.com/office/powerpoint/2010/main" val="1462199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baseline="0" dirty="0" err="1" smtClean="0"/>
              <a:t>kickstarter</a:t>
            </a:r>
            <a:r>
              <a:rPr lang="en-US" baseline="0" dirty="0" smtClean="0"/>
              <a:t> campaign was launched in May 2016 </a:t>
            </a:r>
          </a:p>
          <a:p>
            <a:r>
              <a:rPr lang="en-US" baseline="0" dirty="0" smtClean="0"/>
              <a:t>On June 2016 ca 600 backers gathered 92000£ to bring the project to live.</a:t>
            </a:r>
          </a:p>
          <a:p>
            <a:endParaRPr lang="en-GB"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-binnen Het gebied van Antropologie</a:t>
            </a:r>
            <a:r>
              <a:rPr lang="nl-NL" baseline="0" dirty="0" smtClean="0"/>
              <a:t> situeer ik het project in </a:t>
            </a:r>
            <a:r>
              <a:rPr lang="nl-NL" dirty="0" smtClean="0"/>
              <a:t> de </a:t>
            </a:r>
            <a:r>
              <a:rPr lang="nl-NL" dirty="0" err="1" smtClean="0"/>
              <a:t>subdiscipline</a:t>
            </a:r>
            <a:r>
              <a:rPr lang="nl-NL" dirty="0" smtClean="0"/>
              <a:t> van Design Antropologie. De</a:t>
            </a:r>
            <a:r>
              <a:rPr lang="nl-NL" baseline="0" dirty="0" smtClean="0"/>
              <a:t> methode van onderzoek is actie onderzoek en dat vertaalt zich in het samen maken met de </a:t>
            </a:r>
            <a:r>
              <a:rPr lang="nl-NL" baseline="0" dirty="0" err="1" smtClean="0"/>
              <a:t>artisans</a:t>
            </a:r>
            <a:r>
              <a:rPr lang="nl-NL" baseline="0" dirty="0" smtClean="0"/>
              <a:t>, met de schoenmalers. </a:t>
            </a:r>
            <a:r>
              <a:rPr lang="nl-NL" dirty="0" smtClean="0"/>
              <a:t>Dit type onderzoek is dus niet</a:t>
            </a:r>
            <a:r>
              <a:rPr lang="nl-NL" baseline="0" dirty="0" smtClean="0"/>
              <a:t> louter beschrijvend. Ik zit niet zoals antropologen vaak doen, in een hoekje met een boekje. Studie van de mens, studie van de makende mens</a:t>
            </a:r>
          </a:p>
          <a:p>
            <a:endParaRPr lang="en-GB"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86CEC3-6240-B24B-9B47-DA734144E930}" type="slidenum">
              <a:rPr lang="en-US" smtClean="0"/>
              <a:t>21</a:t>
            </a:fld>
            <a:endParaRPr lang="en-US"/>
          </a:p>
        </p:txBody>
      </p:sp>
    </p:spTree>
    <p:extLst>
      <p:ext uri="{BB962C8B-B14F-4D97-AF65-F5344CB8AC3E}">
        <p14:creationId xmlns:p14="http://schemas.microsoft.com/office/powerpoint/2010/main" val="305622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246757F-8179-8645-8F43-F7997B568B20}" type="slidenum">
              <a:rPr lang="nl-NL" smtClean="0"/>
              <a:t>22</a:t>
            </a:fld>
            <a:endParaRPr lang="nl-NL"/>
          </a:p>
        </p:txBody>
      </p:sp>
    </p:spTree>
    <p:extLst>
      <p:ext uri="{BB962C8B-B14F-4D97-AF65-F5344CB8AC3E}">
        <p14:creationId xmlns:p14="http://schemas.microsoft.com/office/powerpoint/2010/main" val="18809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6757F-8179-8645-8F43-F7997B568B20}" type="slidenum">
              <a:rPr lang="nl-NL" smtClean="0"/>
              <a:t>23</a:t>
            </a:fld>
            <a:endParaRPr lang="nl-NL"/>
          </a:p>
        </p:txBody>
      </p:sp>
    </p:spTree>
    <p:extLst>
      <p:ext uri="{BB962C8B-B14F-4D97-AF65-F5344CB8AC3E}">
        <p14:creationId xmlns:p14="http://schemas.microsoft.com/office/powerpoint/2010/main" val="811175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Aside the adjustments in design there were other market conformity aspects, which had to be met when targeting the international market.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Traditionally the </a:t>
            </a:r>
            <a:r>
              <a:rPr lang="en-GB" sz="1200" kern="1200" dirty="0" err="1" smtClean="0">
                <a:solidFill>
                  <a:schemeClr val="tx1"/>
                </a:solidFill>
                <a:effectLst/>
                <a:latin typeface="+mn-lt"/>
                <a:ea typeface="+mn-ea"/>
                <a:cs typeface="+mn-cs"/>
              </a:rPr>
              <a:t>Ju</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hoansi</a:t>
            </a:r>
            <a:r>
              <a:rPr lang="en-GB" sz="1200" kern="1200" dirty="0" smtClean="0">
                <a:solidFill>
                  <a:schemeClr val="tx1"/>
                </a:solidFill>
                <a:effectLst/>
                <a:latin typeface="+mn-lt"/>
                <a:ea typeface="+mn-ea"/>
                <a:cs typeface="+mn-cs"/>
              </a:rPr>
              <a:t>  do not work on large orders which are frequent in the international market. As a consequence capacity issues and difficulties to finish the orders in a specific time frame occurred. The size of the orders was in</a:t>
            </a:r>
            <a:r>
              <a:rPr lang="en-GB" sz="1200" kern="1200" baseline="0" dirty="0" smtClean="0">
                <a:solidFill>
                  <a:schemeClr val="tx1"/>
                </a:solidFill>
                <a:effectLst/>
                <a:latin typeface="+mn-lt"/>
                <a:ea typeface="+mn-ea"/>
                <a:cs typeface="+mn-cs"/>
              </a:rPr>
              <a:t> contrast </a:t>
            </a:r>
            <a:r>
              <a:rPr lang="en-GB" sz="1200" kern="1200" dirty="0" smtClean="0">
                <a:solidFill>
                  <a:schemeClr val="tx1"/>
                </a:solidFill>
                <a:effectLst/>
                <a:latin typeface="+mn-lt"/>
                <a:ea typeface="+mn-ea"/>
                <a:cs typeface="+mn-cs"/>
              </a:rPr>
              <a:t> with the immediate return economy where the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Ju</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hoansi</a:t>
            </a:r>
            <a:r>
              <a:rPr lang="en-GB" sz="1200" kern="1200" dirty="0" smtClean="0">
                <a:solidFill>
                  <a:schemeClr val="tx1"/>
                </a:solidFill>
                <a:effectLst/>
                <a:latin typeface="+mn-lt"/>
                <a:ea typeface="+mn-ea"/>
                <a:cs typeface="+mn-cs"/>
              </a:rPr>
              <a:t>  society a hunter gatherer society is built upon. This led to major problems. In 2016, after the Kickstarter Campaign, 1140 pairs of sandals were ordered. The estimated delivery time was October 2016. However, one year later only 570 (50%) of the san-dals were delivered</a:t>
            </a:r>
            <a:r>
              <a:rPr lang="en-GB" dirty="0" smtClean="0">
                <a:effectLst/>
              </a:rPr>
              <a:t> </a:t>
            </a:r>
          </a:p>
          <a:p>
            <a:endParaRPr lang="en-GB" dirty="0" smtClean="0">
              <a:effectLst/>
            </a:endParaRPr>
          </a:p>
          <a:p>
            <a:r>
              <a:rPr lang="en-GB" sz="1200" kern="1200" dirty="0" smtClean="0">
                <a:solidFill>
                  <a:schemeClr val="tx1"/>
                </a:solidFill>
                <a:effectLst/>
                <a:latin typeface="+mn-lt"/>
                <a:ea typeface="+mn-ea"/>
                <a:cs typeface="+mn-cs"/>
              </a:rPr>
              <a:t>An order of san-dals e.g. larger than twenty pairs led to capacity issues. The cobblers did not receive an immediate return for their work as the time between production and payments was irregula</a:t>
            </a:r>
            <a:r>
              <a:rPr lang="en-GB" sz="1200" kern="1200" baseline="0" dirty="0" smtClean="0">
                <a:solidFill>
                  <a:schemeClr val="tx1"/>
                </a:solidFill>
                <a:effectLst/>
                <a:latin typeface="+mn-lt"/>
                <a:ea typeface="+mn-ea"/>
                <a:cs typeface="+mn-cs"/>
              </a:rPr>
              <a:t>r and often started other jobs or went hunting </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46757F-8179-8645-8F43-F7997B568B20}" type="slidenum">
              <a:rPr lang="nl-NL" smtClean="0"/>
              <a:t>24</a:t>
            </a:fld>
            <a:endParaRPr lang="nl-NL"/>
          </a:p>
        </p:txBody>
      </p:sp>
    </p:spTree>
    <p:extLst>
      <p:ext uri="{BB962C8B-B14F-4D97-AF65-F5344CB8AC3E}">
        <p14:creationId xmlns:p14="http://schemas.microsoft.com/office/powerpoint/2010/main" val="124929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a:t>
            </a:r>
            <a:r>
              <a:rPr lang="en-GB" sz="1200" kern="1200" baseline="0" dirty="0" smtClean="0">
                <a:solidFill>
                  <a:schemeClr val="tx1"/>
                </a:solidFill>
                <a:effectLst/>
                <a:latin typeface="+mn-lt"/>
                <a:ea typeface="+mn-ea"/>
                <a:cs typeface="+mn-cs"/>
              </a:rPr>
              <a:t>hunter gathering community </a:t>
            </a:r>
            <a:r>
              <a:rPr lang="en-GB" sz="1200" kern="1200" dirty="0" smtClean="0">
                <a:solidFill>
                  <a:schemeClr val="tx1"/>
                </a:solidFill>
                <a:effectLst/>
                <a:latin typeface="+mn-lt"/>
                <a:ea typeface="+mn-ea"/>
                <a:cs typeface="+mn-cs"/>
              </a:rPr>
              <a:t>Profits are</a:t>
            </a:r>
            <a:r>
              <a:rPr lang="en-GB" sz="1200" kern="1200" baseline="0" dirty="0" smtClean="0">
                <a:solidFill>
                  <a:schemeClr val="tx1"/>
                </a:solidFill>
                <a:effectLst/>
                <a:latin typeface="+mn-lt"/>
                <a:ea typeface="+mn-ea"/>
                <a:cs typeface="+mn-cs"/>
              </a:rPr>
              <a:t> not only </a:t>
            </a:r>
            <a:r>
              <a:rPr lang="en-GB" sz="1200" kern="1200" dirty="0" smtClean="0">
                <a:solidFill>
                  <a:schemeClr val="tx1"/>
                </a:solidFill>
                <a:effectLst/>
                <a:latin typeface="+mn-lt"/>
                <a:ea typeface="+mn-ea"/>
                <a:cs typeface="+mn-cs"/>
              </a:rPr>
              <a:t>translated into monetary terms</a:t>
            </a:r>
            <a:r>
              <a:rPr lang="en-GB" sz="1200" kern="1200" baseline="0" dirty="0" smtClean="0">
                <a:solidFill>
                  <a:schemeClr val="tx1"/>
                </a:solidFill>
                <a:effectLst/>
                <a:latin typeface="+mn-lt"/>
                <a:ea typeface="+mn-ea"/>
                <a:cs typeface="+mn-cs"/>
              </a:rPr>
              <a:t> but also </a:t>
            </a:r>
            <a:r>
              <a:rPr lang="en-GB" sz="1200" kern="1200" dirty="0" smtClean="0">
                <a:solidFill>
                  <a:schemeClr val="tx1"/>
                </a:solidFill>
                <a:effectLst/>
                <a:latin typeface="+mn-lt"/>
                <a:ea typeface="+mn-ea"/>
                <a:cs typeface="+mn-cs"/>
              </a:rPr>
              <a:t>in social interaction. The ‘</a:t>
            </a:r>
            <a:r>
              <a:rPr lang="en-GB" sz="1200" kern="1200" dirty="0" err="1" smtClean="0">
                <a:solidFill>
                  <a:schemeClr val="tx1"/>
                </a:solidFill>
                <a:effectLst/>
                <a:latin typeface="+mn-lt"/>
                <a:ea typeface="+mn-ea"/>
                <a:cs typeface="+mn-cs"/>
              </a:rPr>
              <a:t>hxaro</a:t>
            </a:r>
            <a:r>
              <a:rPr lang="en-GB" sz="1200" kern="1200" dirty="0" smtClean="0">
                <a:solidFill>
                  <a:schemeClr val="tx1"/>
                </a:solidFill>
                <a:effectLst/>
                <a:latin typeface="+mn-lt"/>
                <a:ea typeface="+mn-ea"/>
                <a:cs typeface="+mn-cs"/>
              </a:rPr>
              <a:t>’ gift is an exchange to consolidate ties or trade with other communities. Jewels made of ostrich shells or glass beads can be an example of this </a:t>
            </a:r>
            <a:r>
              <a:rPr lang="en-GB" sz="1200" kern="1200" dirty="0" err="1" smtClean="0">
                <a:solidFill>
                  <a:schemeClr val="tx1"/>
                </a:solidFill>
                <a:effectLst/>
                <a:latin typeface="+mn-lt"/>
                <a:ea typeface="+mn-ea"/>
                <a:cs typeface="+mn-cs"/>
              </a:rPr>
              <a:t>hxaro</a:t>
            </a:r>
            <a:r>
              <a:rPr lang="en-GB" sz="1200" kern="1200" dirty="0" smtClean="0">
                <a:solidFill>
                  <a:schemeClr val="tx1"/>
                </a:solidFill>
                <a:effectLst/>
                <a:latin typeface="+mn-lt"/>
                <a:ea typeface="+mn-ea"/>
                <a:cs typeface="+mn-cs"/>
              </a:rPr>
              <a:t> gift (De </a:t>
            </a:r>
            <a:r>
              <a:rPr lang="en-GB" sz="1200" kern="1200" dirty="0" err="1" smtClean="0">
                <a:solidFill>
                  <a:schemeClr val="tx1"/>
                </a:solidFill>
                <a:effectLst/>
                <a:latin typeface="+mn-lt"/>
                <a:ea typeface="+mn-ea"/>
                <a:cs typeface="+mn-cs"/>
              </a:rPr>
              <a:t>Voogt</a:t>
            </a:r>
            <a:r>
              <a:rPr lang="en-GB" sz="1200" kern="1200" dirty="0" smtClean="0">
                <a:solidFill>
                  <a:schemeClr val="tx1"/>
                </a:solidFill>
                <a:effectLst/>
                <a:latin typeface="+mn-lt"/>
                <a:ea typeface="+mn-ea"/>
                <a:cs typeface="+mn-cs"/>
              </a:rPr>
              <a:t> &amp; Ying Ng, 2017). Focussing on western market-based models with monetary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profit </a:t>
            </a:r>
            <a:r>
              <a:rPr lang="en-GB" sz="1200" kern="1200" baseline="0" dirty="0" smtClean="0">
                <a:solidFill>
                  <a:schemeClr val="tx1"/>
                </a:solidFill>
                <a:effectLst/>
                <a:latin typeface="+mn-lt"/>
                <a:ea typeface="+mn-ea"/>
                <a:cs typeface="+mn-cs"/>
              </a:rPr>
              <a:t>can </a:t>
            </a:r>
            <a:r>
              <a:rPr lang="en-GB" sz="1200" kern="1200" dirty="0" smtClean="0">
                <a:solidFill>
                  <a:schemeClr val="tx1"/>
                </a:solidFill>
                <a:effectLst/>
                <a:latin typeface="+mn-lt"/>
                <a:ea typeface="+mn-ea"/>
                <a:cs typeface="+mn-cs"/>
              </a:rPr>
              <a:t>be</a:t>
            </a:r>
            <a:r>
              <a:rPr lang="en-GB" sz="1200" kern="1200" baseline="0" dirty="0" smtClean="0">
                <a:solidFill>
                  <a:schemeClr val="tx1"/>
                </a:solidFill>
                <a:effectLst/>
                <a:latin typeface="+mn-lt"/>
                <a:ea typeface="+mn-ea"/>
                <a:cs typeface="+mn-cs"/>
              </a:rPr>
              <a:t> seen as an </a:t>
            </a:r>
            <a:r>
              <a:rPr lang="en-GB" sz="1200" kern="1200" dirty="0" smtClean="0">
                <a:solidFill>
                  <a:schemeClr val="tx1"/>
                </a:solidFill>
                <a:effectLst/>
                <a:latin typeface="+mn-lt"/>
                <a:ea typeface="+mn-ea"/>
                <a:cs typeface="+mn-cs"/>
              </a:rPr>
              <a:t>opening to promote capitalistic western frames or as a sneaky way to search new market opportunities.</a:t>
            </a:r>
            <a:r>
              <a:rPr lang="en-GB" sz="1200" kern="1200" baseline="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25</a:t>
            </a:fld>
            <a:endParaRPr lang="nl-NL"/>
          </a:p>
        </p:txBody>
      </p:sp>
    </p:spTree>
    <p:extLst>
      <p:ext uri="{BB962C8B-B14F-4D97-AF65-F5344CB8AC3E}">
        <p14:creationId xmlns:p14="http://schemas.microsoft.com/office/powerpoint/2010/main" val="262245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 BEEMATASI</a:t>
            </a:r>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26</a:t>
            </a:fld>
            <a:endParaRPr lang="nl-NL"/>
          </a:p>
        </p:txBody>
      </p:sp>
    </p:spTree>
    <p:extLst>
      <p:ext uri="{BB962C8B-B14F-4D97-AF65-F5344CB8AC3E}">
        <p14:creationId xmlns:p14="http://schemas.microsoft.com/office/powerpoint/2010/main" val="2133395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BRUNO</a:t>
            </a:r>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27</a:t>
            </a:fld>
            <a:endParaRPr lang="nl-NL"/>
          </a:p>
        </p:txBody>
      </p:sp>
    </p:spTree>
    <p:extLst>
      <p:ext uri="{BB962C8B-B14F-4D97-AF65-F5344CB8AC3E}">
        <p14:creationId xmlns:p14="http://schemas.microsoft.com/office/powerpoint/2010/main" val="1406850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main findings are </a:t>
            </a:r>
            <a:r>
              <a:rPr lang="en-US" sz="1200" kern="1200" dirty="0" smtClean="0">
                <a:solidFill>
                  <a:schemeClr val="tx1"/>
                </a:solidFill>
                <a:effectLst/>
                <a:latin typeface="+mn-lt"/>
                <a:ea typeface="+mn-ea"/>
                <a:cs typeface="+mn-cs"/>
              </a:rPr>
              <a:t>that looking into indigenous footwear and combining different insights from the different disciplines can GUIDE design for sustainable footwear</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of the following reasons</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indent="-171450">
              <a:buFontTx/>
              <a:buChar char="-"/>
            </a:pPr>
            <a:endParaRPr lang="en-US"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28</a:t>
            </a:fld>
            <a:endParaRPr lang="nl-NL"/>
          </a:p>
        </p:txBody>
      </p:sp>
    </p:spTree>
    <p:extLst>
      <p:ext uri="{BB962C8B-B14F-4D97-AF65-F5344CB8AC3E}">
        <p14:creationId xmlns:p14="http://schemas.microsoft.com/office/powerpoint/2010/main" val="1273386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features were extracted from the indigenous cases and grouped over different categories: performance, material, production, durability and after life </a:t>
            </a:r>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29</a:t>
            </a:fld>
            <a:endParaRPr lang="nl-NL"/>
          </a:p>
        </p:txBody>
      </p:sp>
    </p:spTree>
    <p:extLst>
      <p:ext uri="{BB962C8B-B14F-4D97-AF65-F5344CB8AC3E}">
        <p14:creationId xmlns:p14="http://schemas.microsoft.com/office/powerpoint/2010/main" val="102687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3</a:t>
            </a:fld>
            <a:endParaRPr lang="nl-NL"/>
          </a:p>
        </p:txBody>
      </p:sp>
    </p:spTree>
    <p:extLst>
      <p:ext uri="{BB962C8B-B14F-4D97-AF65-F5344CB8AC3E}">
        <p14:creationId xmlns:p14="http://schemas.microsoft.com/office/powerpoint/2010/main" val="475417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30</a:t>
            </a:fld>
            <a:endParaRPr lang="nl-NL"/>
          </a:p>
        </p:txBody>
      </p:sp>
    </p:spTree>
    <p:extLst>
      <p:ext uri="{BB962C8B-B14F-4D97-AF65-F5344CB8AC3E}">
        <p14:creationId xmlns:p14="http://schemas.microsoft.com/office/powerpoint/2010/main" val="1062027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31</a:t>
            </a:fld>
            <a:endParaRPr lang="nl-NL"/>
          </a:p>
        </p:txBody>
      </p:sp>
    </p:spTree>
    <p:extLst>
      <p:ext uri="{BB962C8B-B14F-4D97-AF65-F5344CB8AC3E}">
        <p14:creationId xmlns:p14="http://schemas.microsoft.com/office/powerpoint/2010/main" val="491425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design collaboration with</a:t>
            </a:r>
            <a:r>
              <a:rPr lang="en-US" sz="1200" kern="1200" baseline="0" dirty="0" smtClean="0">
                <a:solidFill>
                  <a:schemeClr val="tx1"/>
                </a:solidFill>
                <a:effectLst/>
                <a:latin typeface="+mn-lt"/>
                <a:ea typeface="+mn-ea"/>
                <a:cs typeface="+mn-cs"/>
              </a:rPr>
              <a:t> the toehold artisans we kept the main feature of the shoe, being: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Low piece design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One material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No glues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No arch support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No cushioning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 BUT we </a:t>
            </a:r>
            <a:r>
              <a:rPr lang="en-US" sz="1200" kern="1200" dirty="0" smtClean="0">
                <a:solidFill>
                  <a:schemeClr val="tx1"/>
                </a:solidFill>
                <a:effectLst/>
                <a:latin typeface="+mn-lt"/>
                <a:ea typeface="+mn-ea"/>
                <a:cs typeface="+mn-cs"/>
              </a:rPr>
              <a:t>added a barefoot last to make the handmade production. This production</a:t>
            </a:r>
            <a:r>
              <a:rPr lang="en-US" sz="1200" kern="1200" baseline="0" dirty="0" smtClean="0">
                <a:solidFill>
                  <a:schemeClr val="tx1"/>
                </a:solidFill>
                <a:effectLst/>
                <a:latin typeface="+mn-lt"/>
                <a:ea typeface="+mn-ea"/>
                <a:cs typeface="+mn-cs"/>
              </a:rPr>
              <a:t> will be on the market for Summer season 2017 and is fully handmade by Toehold artisans collaborative situated in </a:t>
            </a:r>
            <a:r>
              <a:rPr lang="en-US" sz="1200" kern="1200" baseline="0" dirty="0" err="1" smtClean="0">
                <a:solidFill>
                  <a:schemeClr val="tx1"/>
                </a:solidFill>
                <a:effectLst/>
                <a:latin typeface="+mn-lt"/>
                <a:ea typeface="+mn-ea"/>
                <a:cs typeface="+mn-cs"/>
              </a:rPr>
              <a:t>Ahtni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maharastra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india</a:t>
            </a:r>
            <a:endParaRPr lang="nl-N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32</a:t>
            </a:fld>
            <a:endParaRPr lang="nl-NL"/>
          </a:p>
        </p:txBody>
      </p:sp>
    </p:spTree>
    <p:extLst>
      <p:ext uri="{BB962C8B-B14F-4D97-AF65-F5344CB8AC3E}">
        <p14:creationId xmlns:p14="http://schemas.microsoft.com/office/powerpoint/2010/main" val="85355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34</a:t>
            </a:fld>
            <a:endParaRPr lang="nl-NL"/>
          </a:p>
        </p:txBody>
      </p:sp>
    </p:spTree>
    <p:extLst>
      <p:ext uri="{BB962C8B-B14F-4D97-AF65-F5344CB8AC3E}">
        <p14:creationId xmlns:p14="http://schemas.microsoft.com/office/powerpoint/2010/main" val="9507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design experiments focus on design for reuse, disassembly, material recovery, and product lifetime. In the ‘3D-Print’ project, the footwear is created using Selective Laser Sintering technique. 3D printing is an additive process. Which means that the material is not cut from larger pieces and then reassembled to manufacture the final object but added in just the right amounts to create an object.</a:t>
            </a:r>
            <a:r>
              <a:rPr lang="nl-NL"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software directs powder in a printer to build up a physical product layer by layer creating a fully formed object. This </a:t>
            </a:r>
            <a:r>
              <a:rPr lang="en-US" sz="1200" kern="1200" dirty="0" err="1" smtClean="0">
                <a:solidFill>
                  <a:schemeClr val="tx1"/>
                </a:solidFill>
                <a:effectLst/>
                <a:latin typeface="+mn-lt"/>
                <a:ea typeface="+mn-ea"/>
                <a:cs typeface="+mn-cs"/>
              </a:rPr>
              <a:t>thechnique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uses one tenth of the material used in conventional manufacturing (Rifkin, 2014). “Future Footwear 2.0” my</a:t>
            </a:r>
            <a:r>
              <a:rPr lang="en-US" sz="1200" kern="1200" baseline="0" dirty="0" smtClean="0">
                <a:solidFill>
                  <a:schemeClr val="tx1"/>
                </a:solidFill>
                <a:effectLst/>
                <a:latin typeface="+mn-lt"/>
                <a:ea typeface="+mn-ea"/>
                <a:cs typeface="+mn-cs"/>
              </a:rPr>
              <a:t> current research project</a:t>
            </a:r>
            <a:r>
              <a:rPr lang="en-US" sz="1200" kern="1200" dirty="0" smtClean="0">
                <a:solidFill>
                  <a:schemeClr val="tx1"/>
                </a:solidFill>
                <a:effectLst/>
                <a:latin typeface="+mn-lt"/>
                <a:ea typeface="+mn-ea"/>
                <a:cs typeface="+mn-cs"/>
              </a:rPr>
              <a:t> focuses on customized footwear using new devices to scan feet in 3D in combination with plantar pressure </a:t>
            </a:r>
            <a:r>
              <a:rPr lang="en-US" sz="1200" kern="1200" dirty="0" err="1" smtClean="0">
                <a:solidFill>
                  <a:schemeClr val="tx1"/>
                </a:solidFill>
                <a:effectLst/>
                <a:latin typeface="+mn-lt"/>
                <a:ea typeface="+mn-ea"/>
                <a:cs typeface="+mn-cs"/>
              </a:rPr>
              <a:t>scnas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combines this with the software to 3D print footwear. The re-creation of indigenous footwear into 3D models is done in collaboration with RS Print</a:t>
            </a:r>
            <a:r>
              <a:rPr lang="en-US" sz="1200" kern="1200" baseline="0" dirty="0" smtClean="0">
                <a:solidFill>
                  <a:schemeClr val="tx1"/>
                </a:solidFill>
                <a:effectLst/>
                <a:latin typeface="+mn-lt"/>
                <a:ea typeface="+mn-ea"/>
                <a:cs typeface="+mn-cs"/>
              </a:rPr>
              <a:t> a joint venture of </a:t>
            </a:r>
            <a:r>
              <a:rPr lang="en-US" sz="1200" kern="1200" baseline="0" dirty="0" err="1" smtClean="0">
                <a:solidFill>
                  <a:schemeClr val="tx1"/>
                </a:solidFill>
                <a:effectLst/>
                <a:latin typeface="+mn-lt"/>
                <a:ea typeface="+mn-ea"/>
                <a:cs typeface="+mn-cs"/>
              </a:rPr>
              <a:t>materialise</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rsscan</a:t>
            </a:r>
            <a:r>
              <a:rPr lang="en-US" sz="1200" kern="1200" baseline="0" dirty="0" smtClean="0">
                <a:solidFill>
                  <a:schemeClr val="tx1"/>
                </a:solidFill>
                <a:effectLst/>
                <a:latin typeface="+mn-lt"/>
                <a:ea typeface="+mn-ea"/>
                <a:cs typeface="+mn-cs"/>
              </a:rPr>
              <a:t>. The </a:t>
            </a:r>
            <a:r>
              <a:rPr lang="en-US" sz="1200" kern="1200" baseline="0" dirty="0" err="1" smtClean="0">
                <a:solidFill>
                  <a:schemeClr val="tx1"/>
                </a:solidFill>
                <a:effectLst/>
                <a:latin typeface="+mn-lt"/>
                <a:ea typeface="+mn-ea"/>
                <a:cs typeface="+mn-cs"/>
              </a:rPr>
              <a:t>personalised</a:t>
            </a:r>
            <a:r>
              <a:rPr lang="en-US" sz="1200" kern="1200" baseline="0" dirty="0" smtClean="0">
                <a:solidFill>
                  <a:schemeClr val="tx1"/>
                </a:solidFill>
                <a:effectLst/>
                <a:latin typeface="+mn-lt"/>
                <a:ea typeface="+mn-ea"/>
                <a:cs typeface="+mn-cs"/>
              </a:rPr>
              <a:t> footwear will come on the </a:t>
            </a:r>
            <a:r>
              <a:rPr lang="en-US" sz="1200" kern="1200" baseline="0" dirty="0" err="1" smtClean="0">
                <a:solidFill>
                  <a:schemeClr val="tx1"/>
                </a:solidFill>
                <a:effectLst/>
                <a:latin typeface="+mn-lt"/>
                <a:ea typeface="+mn-ea"/>
                <a:cs typeface="+mn-cs"/>
              </a:rPr>
              <a:t>marktet</a:t>
            </a:r>
            <a:r>
              <a:rPr lang="en-US" sz="1200" kern="1200" baseline="0" dirty="0" smtClean="0">
                <a:solidFill>
                  <a:schemeClr val="tx1"/>
                </a:solidFill>
                <a:effectLst/>
                <a:latin typeface="+mn-lt"/>
                <a:ea typeface="+mn-ea"/>
                <a:cs typeface="+mn-cs"/>
              </a:rPr>
              <a:t> early 2018.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36</a:t>
            </a:fld>
            <a:endParaRPr lang="nl-NL"/>
          </a:p>
        </p:txBody>
      </p:sp>
    </p:spTree>
    <p:extLst>
      <p:ext uri="{BB962C8B-B14F-4D97-AF65-F5344CB8AC3E}">
        <p14:creationId xmlns:p14="http://schemas.microsoft.com/office/powerpoint/2010/main" val="603654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quest for solutions that are sustainable in view of net waste production and energy use is increasingly urgent. This includes environmentally positive supply chains and logistics as well as design for reuse, disassembly, material recovery, and other extensions of material and product lifetimes. Indigenous knowledge and craftsmanship can guide us in finding sustainable solutions for footwear production.  In this quest we must avoid the ‘hit and run’ strategy of gathering knowledge as an outsider in the community and using it for academic or economic purposes without the involvement of the community and without paying attention to its views, needs, and interests. A focus on craft related skills of indigenous groups and on a decentralized production can enhance the economic wellbeing of remote communities (Hitchcock and </a:t>
            </a:r>
            <a:r>
              <a:rPr lang="en-US" sz="1200" kern="1200" dirty="0" err="1" smtClean="0">
                <a:solidFill>
                  <a:schemeClr val="tx1"/>
                </a:solidFill>
                <a:effectLst/>
                <a:latin typeface="+mn-lt"/>
                <a:ea typeface="+mn-ea"/>
                <a:cs typeface="+mn-cs"/>
              </a:rPr>
              <a:t>Spagnoli</a:t>
            </a:r>
            <a:r>
              <a:rPr lang="en-US" sz="1200" kern="1200" dirty="0" smtClean="0">
                <a:solidFill>
                  <a:schemeClr val="tx1"/>
                </a:solidFill>
                <a:effectLst/>
                <a:latin typeface="+mn-lt"/>
                <a:ea typeface="+mn-ea"/>
                <a:cs typeface="+mn-cs"/>
              </a:rPr>
              <a:t>, 2016) and offer alternatives to the international ‘fashion and design’ powerhouses.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MOET HIER NIET IETS</a:t>
            </a:r>
            <a:r>
              <a:rPr lang="en-US" sz="1200" kern="1200" baseline="0" dirty="0" smtClean="0">
                <a:solidFill>
                  <a:schemeClr val="tx1"/>
                </a:solidFill>
                <a:effectLst/>
                <a:latin typeface="+mn-lt"/>
                <a:ea typeface="+mn-ea"/>
                <a:cs typeface="+mn-cs"/>
              </a:rPr>
              <a:t> OVER 3D KOMEN?????</a:t>
            </a:r>
            <a:endParaRPr lang="en-US" sz="1200" kern="1200" dirty="0" smtClean="0">
              <a:solidFill>
                <a:schemeClr val="tx1"/>
              </a:solidFill>
              <a:effectLst/>
              <a:latin typeface="+mn-lt"/>
              <a:ea typeface="+mn-ea"/>
              <a:cs typeface="+mn-cs"/>
            </a:endParaRPr>
          </a:p>
          <a:p>
            <a:r>
              <a:rPr lang="nl-NL" sz="1200" kern="1200" dirty="0" smtClean="0">
                <a:solidFill>
                  <a:schemeClr val="accent3"/>
                </a:solidFill>
                <a:effectLst/>
                <a:latin typeface="+mn-lt"/>
                <a:ea typeface="+mn-ea"/>
                <a:cs typeface="+mn-cs"/>
              </a:rPr>
              <a:t>but </a:t>
            </a:r>
            <a:r>
              <a:rPr lang="nl-NL" sz="1200" kern="1200" dirty="0" err="1" smtClean="0">
                <a:solidFill>
                  <a:schemeClr val="accent3"/>
                </a:solidFill>
                <a:effectLst/>
                <a:latin typeface="+mn-lt"/>
                <a:ea typeface="+mn-ea"/>
                <a:cs typeface="+mn-cs"/>
              </a:rPr>
              <a:t>equally</a:t>
            </a:r>
            <a:r>
              <a:rPr lang="nl-NL" sz="1200" kern="1200" dirty="0" smtClean="0">
                <a:solidFill>
                  <a:schemeClr val="accent3"/>
                </a:solidFill>
                <a:effectLst/>
                <a:latin typeface="+mn-lt"/>
                <a:ea typeface="+mn-ea"/>
                <a:cs typeface="+mn-cs"/>
              </a:rPr>
              <a:t> important are the </a:t>
            </a:r>
            <a:r>
              <a:rPr lang="nl-NL" sz="1200" kern="1200" dirty="0" err="1" smtClean="0">
                <a:solidFill>
                  <a:schemeClr val="accent3"/>
                </a:solidFill>
                <a:effectLst/>
                <a:latin typeface="+mn-lt"/>
                <a:ea typeface="+mn-ea"/>
                <a:cs typeface="+mn-cs"/>
              </a:rPr>
              <a:t>collections</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with</a:t>
            </a:r>
            <a:r>
              <a:rPr lang="nl-NL" sz="1200" kern="1200" dirty="0" smtClean="0">
                <a:solidFill>
                  <a:schemeClr val="accent3"/>
                </a:solidFill>
                <a:effectLst/>
                <a:latin typeface="+mn-lt"/>
                <a:ea typeface="+mn-ea"/>
                <a:cs typeface="+mn-cs"/>
              </a:rPr>
              <a:t> the </a:t>
            </a:r>
            <a:r>
              <a:rPr lang="nl-NL" sz="1200" kern="1200" dirty="0" err="1" smtClean="0">
                <a:solidFill>
                  <a:schemeClr val="accent3"/>
                </a:solidFill>
                <a:effectLst/>
                <a:latin typeface="+mn-lt"/>
                <a:ea typeface="+mn-ea"/>
                <a:cs typeface="+mn-cs"/>
              </a:rPr>
              <a:t>indigenous</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groups</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that</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will</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come</a:t>
            </a:r>
            <a:r>
              <a:rPr lang="nl-NL" sz="1200" kern="1200" dirty="0" smtClean="0">
                <a:solidFill>
                  <a:schemeClr val="accent3"/>
                </a:solidFill>
                <a:effectLst/>
                <a:latin typeface="+mn-lt"/>
                <a:ea typeface="+mn-ea"/>
                <a:cs typeface="+mn-cs"/>
              </a:rPr>
              <a:t> on the market </a:t>
            </a:r>
            <a:r>
              <a:rPr lang="nl-NL" sz="1200" kern="1200" dirty="0" err="1" smtClean="0">
                <a:solidFill>
                  <a:schemeClr val="accent3"/>
                </a:solidFill>
                <a:effectLst/>
                <a:latin typeface="+mn-lt"/>
                <a:ea typeface="+mn-ea"/>
                <a:cs typeface="+mn-cs"/>
              </a:rPr>
              <a:t>through</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crowd</a:t>
            </a:r>
            <a:r>
              <a:rPr lang="nl-NL" sz="1200" kern="1200" dirty="0" smtClean="0">
                <a:solidFill>
                  <a:schemeClr val="accent3"/>
                </a:solidFill>
                <a:effectLst/>
                <a:latin typeface="+mn-lt"/>
                <a:ea typeface="+mn-ea"/>
                <a:cs typeface="+mn-cs"/>
              </a:rPr>
              <a:t> </a:t>
            </a:r>
            <a:r>
              <a:rPr lang="nl-NL" sz="1200" kern="1200" dirty="0" err="1" smtClean="0">
                <a:solidFill>
                  <a:schemeClr val="accent3"/>
                </a:solidFill>
                <a:effectLst/>
                <a:latin typeface="+mn-lt"/>
                <a:ea typeface="+mn-ea"/>
                <a:cs typeface="+mn-cs"/>
              </a:rPr>
              <a:t>sourcing</a:t>
            </a:r>
            <a:r>
              <a:rPr lang="nl-NL" sz="1200" kern="1200" dirty="0" smtClean="0">
                <a:solidFill>
                  <a:schemeClr val="accent3"/>
                </a:solidFill>
                <a:effectLst/>
                <a:latin typeface="+mn-lt"/>
                <a:ea typeface="+mn-ea"/>
                <a:cs typeface="+mn-cs"/>
              </a:rPr>
              <a:t> </a:t>
            </a:r>
          </a:p>
          <a:p>
            <a:r>
              <a:rPr lang="nl-NL" sz="1200" kern="1200" dirty="0" smtClean="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37</a:t>
            </a:fld>
            <a:endParaRPr lang="nl-NL"/>
          </a:p>
        </p:txBody>
      </p:sp>
    </p:spTree>
    <p:extLst>
      <p:ext uri="{BB962C8B-B14F-4D97-AF65-F5344CB8AC3E}">
        <p14:creationId xmlns:p14="http://schemas.microsoft.com/office/powerpoint/2010/main" val="1398701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38</a:t>
            </a:fld>
            <a:endParaRPr lang="nl-NL"/>
          </a:p>
        </p:txBody>
      </p:sp>
    </p:spTree>
    <p:extLst>
      <p:ext uri="{BB962C8B-B14F-4D97-AF65-F5344CB8AC3E}">
        <p14:creationId xmlns:p14="http://schemas.microsoft.com/office/powerpoint/2010/main" val="1632314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Future</a:t>
            </a:r>
            <a:r>
              <a:rPr lang="en-GB" sz="1200" b="1" kern="1200" baseline="0" dirty="0" smtClean="0">
                <a:solidFill>
                  <a:schemeClr val="tx1"/>
                </a:solidFill>
                <a:effectLst/>
                <a:latin typeface="+mn-lt"/>
                <a:ea typeface="+mn-ea"/>
                <a:cs typeface="+mn-cs"/>
              </a:rPr>
              <a:t> footwear foundation is a research </a:t>
            </a:r>
            <a:r>
              <a:rPr lang="en-GB" sz="1200" b="1" kern="1200" baseline="0" dirty="0" err="1" smtClean="0">
                <a:solidFill>
                  <a:schemeClr val="tx1"/>
                </a:solidFill>
                <a:effectLst/>
                <a:latin typeface="+mn-lt"/>
                <a:ea typeface="+mn-ea"/>
                <a:cs typeface="+mn-cs"/>
              </a:rPr>
              <a:t>center</a:t>
            </a:r>
            <a:r>
              <a:rPr lang="en-GB" sz="1200" b="1" kern="1200" baseline="0" dirty="0" smtClean="0">
                <a:solidFill>
                  <a:schemeClr val="tx1"/>
                </a:solidFill>
                <a:effectLst/>
                <a:latin typeface="+mn-lt"/>
                <a:ea typeface="+mn-ea"/>
                <a:cs typeface="+mn-cs"/>
              </a:rPr>
              <a:t> that aims to get </a:t>
            </a:r>
            <a:r>
              <a:rPr lang="en-US" sz="1200" kern="1200" dirty="0" smtClean="0">
                <a:solidFill>
                  <a:schemeClr val="tx1"/>
                </a:solidFill>
                <a:effectLst/>
                <a:latin typeface="+mn-lt"/>
                <a:ea typeface="+mn-ea"/>
                <a:cs typeface="+mn-cs"/>
              </a:rPr>
              <a:t> multidisciplinary insights into footwear, we use different ways of </a:t>
            </a:r>
            <a:r>
              <a:rPr lang="en-US" sz="1200" kern="1200" dirty="0" err="1" smtClean="0">
                <a:solidFill>
                  <a:schemeClr val="tx1"/>
                </a:solidFill>
                <a:effectLst/>
                <a:latin typeface="+mn-lt"/>
                <a:ea typeface="+mn-ea"/>
                <a:cs typeface="+mn-cs"/>
              </a:rPr>
              <a:t>analysing</a:t>
            </a:r>
            <a:r>
              <a:rPr lang="en-US" sz="1200" kern="1200" dirty="0" smtClean="0">
                <a:solidFill>
                  <a:schemeClr val="tx1"/>
                </a:solidFill>
                <a:effectLst/>
                <a:latin typeface="+mn-lt"/>
                <a:ea typeface="+mn-ea"/>
                <a:cs typeface="+mn-cs"/>
              </a:rPr>
              <a:t> footwear and gait.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start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in-depth interviews with the artisans on their gait and health. Next comes the biomechanical measurements and the action research and apprenticeship with the artisans.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gather the information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cases of indigenous footwear were selected</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 case of contemporary footwear—‘</a:t>
            </a:r>
            <a:r>
              <a:rPr lang="en-US" sz="1200" kern="1200" dirty="0" err="1" smtClean="0">
                <a:solidFill>
                  <a:schemeClr val="tx1"/>
                </a:solidFill>
                <a:effectLst/>
                <a:latin typeface="+mn-lt"/>
                <a:ea typeface="+mn-ea"/>
                <a:cs typeface="+mn-cs"/>
              </a:rPr>
              <a:t>Vivobarefoot</a:t>
            </a:r>
            <a:r>
              <a:rPr lang="en-US" sz="1200" kern="1200" dirty="0" smtClean="0">
                <a:solidFill>
                  <a:schemeClr val="tx1"/>
                </a:solidFill>
                <a:effectLst/>
                <a:latin typeface="+mn-lt"/>
                <a:ea typeface="+mn-ea"/>
                <a:cs typeface="+mn-cs"/>
              </a:rPr>
              <a:t>’ (London, United Kingdom)—was added to enable comparisons of biomechanical performance and indigenous and contemporary ways of producing.</a:t>
            </a:r>
            <a:endParaRPr lang="nl-NL"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pPr marL="285750" indent="-285750">
              <a:buFontTx/>
              <a:buChar char="-"/>
            </a:pPr>
            <a:r>
              <a:rPr lang="en-US" sz="1200" kern="1200" dirty="0" smtClean="0">
                <a:solidFill>
                  <a:schemeClr val="tx1"/>
                </a:solidFill>
                <a:effectLst/>
                <a:latin typeface="+mn-lt"/>
                <a:ea typeface="+mn-ea"/>
                <a:cs typeface="+mn-cs"/>
              </a:rPr>
              <a:t>In the design research I follow a sociocultural approach with an emphasis on context and on process over object. The main focus is not on the form and not on novelty in the sense of stimulating innovation. I am more interested in looking at how things are created and how we can use these insights. The focus is not on Western design but goes beyond.  I see design as the convergence of form and matter, which I view as equally important in the shaping of objects.  That is why I put so much emphasis on the materials, in my study mainly vegetable tanned hides. And that is also why I included the physical tests on the hides. </a:t>
            </a:r>
            <a:r>
              <a:rPr lang="en-US" sz="1200" kern="1200" baseline="0" dirty="0" smtClean="0">
                <a:solidFill>
                  <a:schemeClr val="tx1"/>
                </a:solidFill>
                <a:effectLst/>
                <a:latin typeface="+mn-lt"/>
                <a:ea typeface="+mn-ea"/>
                <a:cs typeface="+mn-cs"/>
              </a:rPr>
              <a:t>also to guide research on new filament,  non oil based filaments for 3D printing and on new structures in 3D  to enhance </a:t>
            </a:r>
            <a:r>
              <a:rPr lang="en-US" sz="1200" kern="1200" baseline="0" dirty="0" err="1" smtClean="0">
                <a:solidFill>
                  <a:schemeClr val="tx1"/>
                </a:solidFill>
                <a:effectLst/>
                <a:latin typeface="+mn-lt"/>
                <a:ea typeface="+mn-ea"/>
                <a:cs typeface="+mn-cs"/>
              </a:rPr>
              <a:t>breathebality</a:t>
            </a:r>
            <a:r>
              <a:rPr lang="en-US" sz="1200" kern="1200" baseline="0" dirty="0" smtClean="0">
                <a:solidFill>
                  <a:schemeClr val="tx1"/>
                </a:solidFill>
                <a:effectLst/>
                <a:latin typeface="+mn-lt"/>
                <a:ea typeface="+mn-ea"/>
                <a:cs typeface="+mn-cs"/>
              </a:rPr>
              <a:t>. . </a:t>
            </a:r>
          </a:p>
          <a:p>
            <a:pPr marL="285750" indent="-285750">
              <a:buFontTx/>
              <a:buChar cha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a:t>
            </a:r>
            <a:r>
              <a:rPr lang="en-US" sz="1200" kern="1200" baseline="0" dirty="0" smtClean="0">
                <a:solidFill>
                  <a:schemeClr val="tx1"/>
                </a:solidFill>
                <a:effectLst/>
                <a:latin typeface="+mn-lt"/>
                <a:ea typeface="+mn-ea"/>
                <a:cs typeface="+mn-cs"/>
              </a:rPr>
              <a:t> an academic perspective I situate the</a:t>
            </a:r>
            <a:r>
              <a:rPr lang="en-US" sz="1200" kern="1200" dirty="0" smtClean="0">
                <a:solidFill>
                  <a:schemeClr val="tx1"/>
                </a:solidFill>
                <a:effectLst/>
                <a:latin typeface="+mn-lt"/>
                <a:ea typeface="+mn-ea"/>
                <a:cs typeface="+mn-cs"/>
              </a:rPr>
              <a:t> project in the </a:t>
            </a:r>
            <a:r>
              <a:rPr lang="en-US" sz="1200" kern="1200" dirty="0" err="1" smtClean="0">
                <a:solidFill>
                  <a:schemeClr val="tx1"/>
                </a:solidFill>
                <a:effectLst/>
                <a:latin typeface="+mn-lt"/>
                <a:ea typeface="+mn-ea"/>
                <a:cs typeface="+mn-cs"/>
              </a:rPr>
              <a:t>subdiscipline</a:t>
            </a:r>
            <a:r>
              <a:rPr lang="en-US" sz="1200" kern="1200" dirty="0" smtClean="0">
                <a:solidFill>
                  <a:schemeClr val="tx1"/>
                </a:solidFill>
                <a:effectLst/>
                <a:latin typeface="+mn-lt"/>
                <a:ea typeface="+mn-ea"/>
                <a:cs typeface="+mn-cs"/>
              </a:rPr>
              <a:t> of Design Anthropology.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Antrhopology</a:t>
            </a:r>
            <a:r>
              <a:rPr lang="en-US" sz="1200" kern="1200" baseline="0" dirty="0" smtClean="0">
                <a:solidFill>
                  <a:schemeClr val="tx1"/>
                </a:solidFill>
                <a:effectLst/>
                <a:latin typeface="+mn-lt"/>
                <a:ea typeface="+mn-ea"/>
                <a:cs typeface="+mn-cs"/>
              </a:rPr>
              <a:t> is the study of  people</a:t>
            </a:r>
          </a:p>
          <a:p>
            <a:r>
              <a:rPr lang="en-US" sz="1200" kern="1200" baseline="0" dirty="0" err="1" smtClean="0">
                <a:solidFill>
                  <a:schemeClr val="tx1"/>
                </a:solidFill>
                <a:effectLst/>
                <a:latin typeface="+mn-lt"/>
                <a:ea typeface="+mn-ea"/>
                <a:cs typeface="+mn-cs"/>
              </a:rPr>
              <a:t>Dsign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anthropo</a:t>
            </a:r>
            <a:r>
              <a:rPr lang="en-US" sz="1200" kern="1200" baseline="0" dirty="0" smtClean="0">
                <a:solidFill>
                  <a:schemeClr val="tx1"/>
                </a:solidFill>
                <a:effectLst/>
                <a:latin typeface="+mn-lt"/>
                <a:ea typeface="+mn-ea"/>
                <a:cs typeface="+mn-cs"/>
              </a:rPr>
              <a:t> studies how people create, and make</a:t>
            </a:r>
          </a:p>
          <a:p>
            <a:r>
              <a:rPr lang="en-US" sz="1200" kern="1200" dirty="0" smtClean="0">
                <a:solidFill>
                  <a:schemeClr val="tx1"/>
                </a:solidFill>
                <a:effectLst/>
                <a:latin typeface="+mn-lt"/>
                <a:ea typeface="+mn-ea"/>
                <a:cs typeface="+mn-cs"/>
              </a:rPr>
              <a:t>I follow a practice based method of learning with the artisans. This is mainly a non-linguistic form of knowledge gathering. While making the footwear I look at which tools are used, how the tools and hands transform the material, and at the same time I take notice of the connected production process. This type of research is mainly transformational and goes beyond documenting. Design and making are </a:t>
            </a:r>
            <a:r>
              <a:rPr lang="en-US" sz="1200" kern="1200" dirty="0" err="1" smtClean="0">
                <a:solidFill>
                  <a:schemeClr val="tx1"/>
                </a:solidFill>
                <a:effectLst/>
                <a:latin typeface="+mn-lt"/>
                <a:ea typeface="+mn-ea"/>
                <a:cs typeface="+mn-cs"/>
              </a:rPr>
              <a:t>analysed</a:t>
            </a:r>
            <a:r>
              <a:rPr lang="en-US" sz="1200" kern="1200" dirty="0" smtClean="0">
                <a:solidFill>
                  <a:schemeClr val="tx1"/>
                </a:solidFill>
                <a:effectLst/>
                <a:latin typeface="+mn-lt"/>
                <a:ea typeface="+mn-ea"/>
                <a:cs typeface="+mn-cs"/>
              </a:rPr>
              <a:t> from an internal position, in between the materials and together with the artisans. In this I follow the in-habitat approach of professor </a:t>
            </a:r>
            <a:r>
              <a:rPr lang="en-US" sz="1200" kern="1200" dirty="0" err="1" smtClean="0">
                <a:solidFill>
                  <a:schemeClr val="tx1"/>
                </a:solidFill>
                <a:effectLst/>
                <a:latin typeface="+mn-lt"/>
                <a:ea typeface="+mn-ea"/>
                <a:cs typeface="+mn-cs"/>
              </a:rPr>
              <a:t>Ingold</a:t>
            </a:r>
            <a:r>
              <a:rPr lang="en-US" sz="1200" kern="1200" dirty="0" smtClean="0">
                <a:solidFill>
                  <a:schemeClr val="tx1"/>
                </a:solidFill>
                <a:effectLst/>
                <a:latin typeface="+mn-lt"/>
                <a:ea typeface="+mn-ea"/>
                <a:cs typeface="+mn-cs"/>
              </a:rPr>
              <a:t>, as explained in his book the perception of the environment</a:t>
            </a:r>
            <a:r>
              <a:rPr lang="en-US" sz="1200" kern="1200" baseline="0" dirty="0" smtClean="0">
                <a:solidFill>
                  <a:schemeClr val="tx1"/>
                </a:solidFill>
                <a:effectLst/>
                <a:latin typeface="+mn-lt"/>
                <a:ea typeface="+mn-ea"/>
                <a:cs typeface="+mn-cs"/>
              </a:rPr>
              <a:t> and making. </a:t>
            </a:r>
            <a:endParaRPr lang="nl-NL"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46757F-8179-8645-8F43-F7997B568B20}" type="slidenum">
              <a:rPr lang="nl-NL" smtClean="0"/>
              <a:t>40</a:t>
            </a:fld>
            <a:endParaRPr lang="nl-NL"/>
          </a:p>
        </p:txBody>
      </p:sp>
    </p:spTree>
    <p:extLst>
      <p:ext uri="{BB962C8B-B14F-4D97-AF65-F5344CB8AC3E}">
        <p14:creationId xmlns:p14="http://schemas.microsoft.com/office/powerpoint/2010/main" val="52832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4</a:t>
            </a:fld>
            <a:endParaRPr lang="nl-NL"/>
          </a:p>
        </p:txBody>
      </p:sp>
    </p:spTree>
    <p:extLst>
      <p:ext uri="{BB962C8B-B14F-4D97-AF65-F5344CB8AC3E}">
        <p14:creationId xmlns:p14="http://schemas.microsoft.com/office/powerpoint/2010/main" val="49863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5</a:t>
            </a:fld>
            <a:endParaRPr lang="nl-NL"/>
          </a:p>
        </p:txBody>
      </p:sp>
    </p:spTree>
    <p:extLst>
      <p:ext uri="{BB962C8B-B14F-4D97-AF65-F5344CB8AC3E}">
        <p14:creationId xmlns:p14="http://schemas.microsoft.com/office/powerpoint/2010/main" val="119034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246757F-8179-8645-8F43-F7997B568B20}" type="slidenum">
              <a:rPr lang="nl-NL" smtClean="0"/>
              <a:t>6</a:t>
            </a:fld>
            <a:endParaRPr lang="nl-NL"/>
          </a:p>
        </p:txBody>
      </p:sp>
    </p:spTree>
    <p:extLst>
      <p:ext uri="{BB962C8B-B14F-4D97-AF65-F5344CB8AC3E}">
        <p14:creationId xmlns:p14="http://schemas.microsoft.com/office/powerpoint/2010/main" val="177266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7</a:t>
            </a:fld>
            <a:endParaRPr lang="nl-NL"/>
          </a:p>
        </p:txBody>
      </p:sp>
    </p:spTree>
    <p:extLst>
      <p:ext uri="{BB962C8B-B14F-4D97-AF65-F5344CB8AC3E}">
        <p14:creationId xmlns:p14="http://schemas.microsoft.com/office/powerpoint/2010/main" val="1606537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6757F-8179-8645-8F43-F7997B568B20}" type="slidenum">
              <a:rPr lang="nl-NL" smtClean="0"/>
              <a:t>8</a:t>
            </a:fld>
            <a:endParaRPr lang="nl-NL"/>
          </a:p>
        </p:txBody>
      </p:sp>
    </p:spTree>
    <p:extLst>
      <p:ext uri="{BB962C8B-B14F-4D97-AF65-F5344CB8AC3E}">
        <p14:creationId xmlns:p14="http://schemas.microsoft.com/office/powerpoint/2010/main" val="177087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246757F-8179-8645-8F43-F7997B568B20}" type="slidenum">
              <a:rPr lang="nl-NL" smtClean="0"/>
              <a:t>9</a:t>
            </a:fld>
            <a:endParaRPr lang="nl-NL"/>
          </a:p>
        </p:txBody>
      </p:sp>
    </p:spTree>
    <p:extLst>
      <p:ext uri="{BB962C8B-B14F-4D97-AF65-F5344CB8AC3E}">
        <p14:creationId xmlns:p14="http://schemas.microsoft.com/office/powerpoint/2010/main" val="194412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_inhoud">
    <p:spTree>
      <p:nvGrpSpPr>
        <p:cNvPr id="1" name=""/>
        <p:cNvGrpSpPr/>
        <p:nvPr/>
      </p:nvGrpSpPr>
      <p:grpSpPr>
        <a:xfrm>
          <a:off x="0" y="0"/>
          <a:ext cx="0" cy="0"/>
          <a:chOff x="0" y="0"/>
          <a:chExt cx="0" cy="0"/>
        </a:xfrm>
      </p:grpSpPr>
      <p:sp>
        <p:nvSpPr>
          <p:cNvPr id="2" name="Titel 1"/>
          <p:cNvSpPr>
            <a:spLocks noGrp="1"/>
          </p:cNvSpPr>
          <p:nvPr>
            <p:ph type="title"/>
          </p:nvPr>
        </p:nvSpPr>
        <p:spPr>
          <a:xfrm>
            <a:off x="385200" y="451696"/>
            <a:ext cx="8301600" cy="1071762"/>
          </a:xfrm>
        </p:spPr>
        <p:txBody>
          <a:bodyPr lIns="54000"/>
          <a:lstStyle/>
          <a:p>
            <a:r>
              <a:rPr lang="nl-BE" smtClean="0"/>
              <a:t>Titelstijl van model bewerken</a:t>
            </a:r>
            <a:endParaRPr lang="nl-BE" dirty="0"/>
          </a:p>
        </p:txBody>
      </p:sp>
      <p:sp>
        <p:nvSpPr>
          <p:cNvPr id="3" name="Tijdelijke aanduiding voor inhoud 2"/>
          <p:cNvSpPr>
            <a:spLocks noGrp="1"/>
          </p:cNvSpPr>
          <p:nvPr>
            <p:ph idx="1"/>
          </p:nvPr>
        </p:nvSpPr>
        <p:spPr>
          <a:xfrm>
            <a:off x="385200" y="1620001"/>
            <a:ext cx="8301600" cy="4440245"/>
          </a:xfrm>
        </p:spPr>
        <p:txBody>
          <a:bodyPr/>
          <a:lstStyle>
            <a:lvl1pPr marL="72000" indent="-72000">
              <a:buClr>
                <a:schemeClr val="bg1"/>
              </a:buClr>
              <a:buSzPct val="25000"/>
              <a:buFont typeface="Arial" panose="020B0604020202020204" pitchFamily="34" charset="0"/>
              <a:buChar char="•"/>
              <a:defRPr/>
            </a:lvl1pPr>
            <a:lvl2pPr marL="612000">
              <a:defRPr/>
            </a:lvl2pPr>
            <a:lvl3pPr marL="1152000">
              <a:defRPr/>
            </a:lvl3pPr>
            <a:lvl4pPr marL="1692000">
              <a:defRPr/>
            </a:lvl4pPr>
            <a:lvl5pPr marL="2232000">
              <a:defRPr/>
            </a:lvl5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4" name="Tijdelijke aanduiding voor datum 3"/>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5" name="Tijdelijke aanduiding voor voettekst 4"/>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6" name="Tijdelijke aanduiding voor dianummer 5"/>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1654019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_wachtscherm">
    <p:spTree>
      <p:nvGrpSpPr>
        <p:cNvPr id="1" name=""/>
        <p:cNvGrpSpPr/>
        <p:nvPr/>
      </p:nvGrpSpPr>
      <p:grpSpPr>
        <a:xfrm>
          <a:off x="0" y="0"/>
          <a:ext cx="0" cy="0"/>
          <a:chOff x="0" y="0"/>
          <a:chExt cx="0" cy="0"/>
        </a:xfrm>
      </p:grpSpPr>
      <p:sp>
        <p:nvSpPr>
          <p:cNvPr id="6" name="Rechthoek 5"/>
          <p:cNvSpPr/>
          <p:nvPr userDrawn="1"/>
        </p:nvSpPr>
        <p:spPr>
          <a:xfrm>
            <a:off x="0" y="0"/>
            <a:ext cx="9144000" cy="6858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nl-BE">
              <a:solidFill>
                <a:prstClr val="white"/>
              </a:solidFill>
              <a:latin typeface="Times New Roman"/>
            </a:endParaRPr>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6986" y="188971"/>
            <a:ext cx="8510033" cy="6480061"/>
          </a:xfrm>
          <a:prstGeom prst="rect">
            <a:avLst/>
          </a:prstGeom>
        </p:spPr>
      </p:pic>
    </p:spTree>
    <p:extLst>
      <p:ext uri="{BB962C8B-B14F-4D97-AF65-F5344CB8AC3E}">
        <p14:creationId xmlns:p14="http://schemas.microsoft.com/office/powerpoint/2010/main" val="3656243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_slotscherm">
    <p:spTree>
      <p:nvGrpSpPr>
        <p:cNvPr id="1" name=""/>
        <p:cNvGrpSpPr/>
        <p:nvPr/>
      </p:nvGrpSpPr>
      <p:grpSpPr>
        <a:xfrm>
          <a:off x="0" y="0"/>
          <a:ext cx="0" cy="0"/>
          <a:chOff x="0" y="0"/>
          <a:chExt cx="0" cy="0"/>
        </a:xfrm>
      </p:grpSpPr>
      <p:sp>
        <p:nvSpPr>
          <p:cNvPr id="6" name="Rechthoek 5"/>
          <p:cNvSpPr/>
          <p:nvPr userDrawn="1"/>
        </p:nvSpPr>
        <p:spPr>
          <a:xfrm>
            <a:off x="0" y="0"/>
            <a:ext cx="9144000" cy="6858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nl-BE">
              <a:solidFill>
                <a:prstClr val="white"/>
              </a:solidFill>
              <a:latin typeface="Times New Roman"/>
            </a:endParaRPr>
          </a:p>
        </p:txBody>
      </p:sp>
      <p:sp>
        <p:nvSpPr>
          <p:cNvPr id="7" name="Ondertitel 2"/>
          <p:cNvSpPr>
            <a:spLocks noGrp="1"/>
          </p:cNvSpPr>
          <p:nvPr>
            <p:ph type="subTitle" idx="1"/>
          </p:nvPr>
        </p:nvSpPr>
        <p:spPr>
          <a:xfrm>
            <a:off x="457200" y="4171752"/>
            <a:ext cx="8229600" cy="2141192"/>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BE" dirty="0"/>
          </a:p>
        </p:txBody>
      </p:sp>
      <p:pic>
        <p:nvPicPr>
          <p:cNvPr id="8" name="Afbeelding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6355" y="3212977"/>
            <a:ext cx="6431293" cy="338329"/>
          </a:xfrm>
          <a:prstGeom prst="rect">
            <a:avLst/>
          </a:prstGeom>
        </p:spPr>
      </p:pic>
    </p:spTree>
    <p:extLst>
      <p:ext uri="{BB962C8B-B14F-4D97-AF65-F5344CB8AC3E}">
        <p14:creationId xmlns:p14="http://schemas.microsoft.com/office/powerpoint/2010/main" val="4037000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_inhoud_2 kolo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BE"/>
          </a:p>
        </p:txBody>
      </p:sp>
      <p:sp>
        <p:nvSpPr>
          <p:cNvPr id="3" name="Tijdelijke aanduiding voor inhoud 2"/>
          <p:cNvSpPr>
            <a:spLocks noGrp="1"/>
          </p:cNvSpPr>
          <p:nvPr>
            <p:ph sz="half" idx="1"/>
          </p:nvPr>
        </p:nvSpPr>
        <p:spPr>
          <a:xfrm>
            <a:off x="385200" y="1643810"/>
            <a:ext cx="4111200" cy="4417200"/>
          </a:xfrm>
        </p:spPr>
        <p:txBody>
          <a:bodyPr/>
          <a:lstStyle>
            <a:lvl1pPr marL="72000">
              <a:defRPr sz="2800"/>
            </a:lvl1pPr>
            <a:lvl2pPr marL="540000" indent="-468000">
              <a:defRPr sz="2800"/>
            </a:lvl2pPr>
            <a:lvl3pPr marL="1008000" indent="-468000">
              <a:defRPr sz="2800"/>
            </a:lvl3pPr>
            <a:lvl4pPr marL="1476000" indent="-468000">
              <a:defRPr sz="2800"/>
            </a:lvl4pPr>
            <a:lvl5pPr marL="1944000" indent="-468000">
              <a:defRPr sz="2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4" name="Tijdelijke aanduiding voor inhoud 3"/>
          <p:cNvSpPr>
            <a:spLocks noGrp="1"/>
          </p:cNvSpPr>
          <p:nvPr>
            <p:ph sz="half" idx="2"/>
          </p:nvPr>
        </p:nvSpPr>
        <p:spPr>
          <a:xfrm>
            <a:off x="4575600" y="1645200"/>
            <a:ext cx="4111200" cy="4417200"/>
          </a:xfrm>
        </p:spPr>
        <p:txBody>
          <a:bodyPr>
            <a:normAutofit/>
          </a:bodyPr>
          <a:lstStyle>
            <a:lvl1pPr marL="72000">
              <a:defRPr sz="2800"/>
            </a:lvl1pPr>
            <a:lvl2pPr marL="540000" indent="-468000">
              <a:defRPr sz="2800"/>
            </a:lvl2pPr>
            <a:lvl3pPr marL="1008000" indent="-468000">
              <a:defRPr sz="2800"/>
            </a:lvl3pPr>
            <a:lvl4pPr marL="1476000" indent="-468000">
              <a:defRPr sz="2800"/>
            </a:lvl4pPr>
            <a:lvl5pPr marL="1944000" indent="-468000">
              <a:defRPr sz="2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5" name="Tijdelijke aanduiding voor datum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6" name="Tijdelijke aanduiding voor voettekst 5"/>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7" name="Tijdelijke aanduiding voor dianummer 6"/>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20702844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_inhoud_2 kolom + ko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BE" dirty="0"/>
          </a:p>
        </p:txBody>
      </p:sp>
      <p:sp>
        <p:nvSpPr>
          <p:cNvPr id="3" name="Tijdelijke aanduiding voor tekst 2"/>
          <p:cNvSpPr>
            <a:spLocks noGrp="1"/>
          </p:cNvSpPr>
          <p:nvPr>
            <p:ph type="body" idx="1"/>
          </p:nvPr>
        </p:nvSpPr>
        <p:spPr>
          <a:xfrm>
            <a:off x="385200" y="1696770"/>
            <a:ext cx="4111200" cy="728880"/>
          </a:xfrm>
        </p:spPr>
        <p:txBody>
          <a:bodyPr lIns="72000" anchor="t" anchorCtr="0">
            <a:noAutofit/>
          </a:bodyPr>
          <a:lstStyle>
            <a:lvl1pPr marL="0" indent="0">
              <a:lnSpc>
                <a:spcPct val="83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385200" y="2410931"/>
            <a:ext cx="4111200" cy="3650400"/>
          </a:xfrm>
        </p:spPr>
        <p:txBody>
          <a:bodyPr>
            <a:normAutofit/>
          </a:bodyPr>
          <a:lstStyle>
            <a:lvl1pPr marL="72000">
              <a:defRPr sz="2800"/>
            </a:lvl1pPr>
            <a:lvl2pPr marL="540000" indent="-468000">
              <a:defRPr sz="2800"/>
            </a:lvl2pPr>
            <a:lvl3pPr marL="1008000" indent="-468000">
              <a:defRPr sz="2800"/>
            </a:lvl3pPr>
            <a:lvl4pPr marL="1476000" indent="-468000">
              <a:defRPr sz="2800"/>
            </a:lvl4pPr>
            <a:lvl5pPr marL="1944000" indent="-468000">
              <a:defRPr sz="28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5" name="Tijdelijke aanduiding voor tekst 4"/>
          <p:cNvSpPr>
            <a:spLocks noGrp="1"/>
          </p:cNvSpPr>
          <p:nvPr>
            <p:ph type="body" sz="quarter" idx="3"/>
          </p:nvPr>
        </p:nvSpPr>
        <p:spPr>
          <a:xfrm>
            <a:off x="4575600" y="1695600"/>
            <a:ext cx="4111200" cy="728880"/>
          </a:xfrm>
        </p:spPr>
        <p:txBody>
          <a:bodyPr lIns="72000" anchor="t" anchorCtr="0">
            <a:noAutofit/>
          </a:bodyPr>
          <a:lstStyle>
            <a:lvl1pPr marL="0" indent="0">
              <a:lnSpc>
                <a:spcPct val="83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575599" y="2410931"/>
            <a:ext cx="4111200" cy="3650400"/>
          </a:xfrm>
        </p:spPr>
        <p:txBody>
          <a:bodyPr>
            <a:normAutofit/>
          </a:bodyPr>
          <a:lstStyle>
            <a:lvl1pPr marL="72000">
              <a:defRPr sz="2800"/>
            </a:lvl1pPr>
            <a:lvl2pPr marL="540000" indent="-468000">
              <a:defRPr sz="2800"/>
            </a:lvl2pPr>
            <a:lvl3pPr marL="1008000" indent="-468000">
              <a:defRPr sz="2800"/>
            </a:lvl3pPr>
            <a:lvl4pPr marL="1476000" indent="-468000">
              <a:defRPr sz="2800"/>
            </a:lvl4pPr>
            <a:lvl5pPr marL="1944000" indent="-468000">
              <a:defRPr sz="28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7" name="Tijdelijke aanduiding voor datum 6"/>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8" name="Tijdelijke aanduiding voor voettekst 7"/>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9" name="Tijdelijke aanduiding voor dianummer 8"/>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1077634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_inhoud_enkel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BE"/>
          </a:p>
        </p:txBody>
      </p:sp>
      <p:sp>
        <p:nvSpPr>
          <p:cNvPr id="3" name="Tijdelijke aanduiding voor datum 2"/>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4" name="Tijdelijke aanduiding voor voettekst 3"/>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5" name="Tijdelijke aanduiding voor dianummer 4"/>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2944275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_inhoud_blanco">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3" name="Tijdelijke aanduiding voor voettekst 2"/>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4" name="Tijdelijke aanduiding voor dianummer 3"/>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699502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_inhoud_sidebar">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1"/>
            <a:ext cx="3008313" cy="1139726"/>
          </a:xfrm>
        </p:spPr>
        <p:txBody>
          <a:bodyPr lIns="0" anchor="b"/>
          <a:lstStyle>
            <a:lvl1pPr algn="l">
              <a:defRPr sz="2000" b="1"/>
            </a:lvl1pPr>
          </a:lstStyle>
          <a:p>
            <a:r>
              <a:rPr lang="nl-BE" smtClean="0"/>
              <a:t>Titelstijl van model bewerken</a:t>
            </a:r>
            <a:endParaRPr lang="nl-BE" dirty="0"/>
          </a:p>
        </p:txBody>
      </p:sp>
      <p:sp>
        <p:nvSpPr>
          <p:cNvPr id="3" name="Tijdelijke aanduiding voor inhoud 2"/>
          <p:cNvSpPr>
            <a:spLocks noGrp="1"/>
          </p:cNvSpPr>
          <p:nvPr>
            <p:ph idx="1"/>
          </p:nvPr>
        </p:nvSpPr>
        <p:spPr>
          <a:xfrm>
            <a:off x="3575051" y="273053"/>
            <a:ext cx="5111750" cy="5853113"/>
          </a:xfrm>
        </p:spPr>
        <p:txBody>
          <a:bodyPr>
            <a:normAutofit/>
          </a:bodyPr>
          <a:lstStyle>
            <a:lvl1pPr marL="72000">
              <a:defRPr sz="3000"/>
            </a:lvl1pPr>
            <a:lvl2pPr>
              <a:defRPr sz="3000"/>
            </a:lvl2pPr>
            <a:lvl3pPr>
              <a:defRPr sz="3000"/>
            </a:lvl3pPr>
            <a:lvl4pPr>
              <a:defRPr sz="3000"/>
            </a:lvl4pPr>
            <a:lvl5pPr>
              <a:defRPr sz="3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BE" dirty="0"/>
          </a:p>
        </p:txBody>
      </p:sp>
      <p:sp>
        <p:nvSpPr>
          <p:cNvPr id="4" name="Tijdelijke aanduiding voor tekst 3"/>
          <p:cNvSpPr>
            <a:spLocks noGrp="1"/>
          </p:cNvSpPr>
          <p:nvPr>
            <p:ph type="body" sz="half" idx="2"/>
          </p:nvPr>
        </p:nvSpPr>
        <p:spPr>
          <a:xfrm>
            <a:off x="457202" y="1435103"/>
            <a:ext cx="30083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6" name="Tijdelijke aanduiding voor voettekst 5"/>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7" name="Tijdelijke aanduiding voor dianummer 6"/>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32817816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_inhoud_afbeeldi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770372"/>
            <a:ext cx="5486400" cy="566738"/>
          </a:xfrm>
        </p:spPr>
        <p:txBody>
          <a:bodyPr lIns="0" anchor="b"/>
          <a:lstStyle>
            <a:lvl1pPr algn="l">
              <a:defRPr sz="2000" b="1"/>
            </a:lvl1pPr>
          </a:lstStyle>
          <a:p>
            <a:r>
              <a:rPr lang="nl-BE" smtClean="0"/>
              <a:t>Titelstijl van model bewerken</a:t>
            </a:r>
            <a:endParaRPr lang="nl-BE" dirty="0"/>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Sleep de afbeelding naar de tijdelijke aanduiding of 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6" name="Tijdelijke aanduiding voor voettekst 5"/>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7" name="Tijdelijke aanduiding voor dianummer 6"/>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587765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_titel_presentatie">
    <p:spTree>
      <p:nvGrpSpPr>
        <p:cNvPr id="1" name=""/>
        <p:cNvGrpSpPr/>
        <p:nvPr/>
      </p:nvGrpSpPr>
      <p:grpSpPr>
        <a:xfrm>
          <a:off x="0" y="0"/>
          <a:ext cx="0" cy="0"/>
          <a:chOff x="0" y="0"/>
          <a:chExt cx="0" cy="0"/>
        </a:xfrm>
      </p:grpSpPr>
      <p:sp>
        <p:nvSpPr>
          <p:cNvPr id="13" name="Rechthoek 12"/>
          <p:cNvSpPr/>
          <p:nvPr userDrawn="1"/>
        </p:nvSpPr>
        <p:spPr>
          <a:xfrm>
            <a:off x="0" y="0"/>
            <a:ext cx="9144000" cy="6858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nl-BE">
              <a:solidFill>
                <a:prstClr val="white"/>
              </a:solidFill>
              <a:latin typeface="Times New Roman"/>
            </a:endParaRPr>
          </a:p>
        </p:txBody>
      </p:sp>
      <p:sp>
        <p:nvSpPr>
          <p:cNvPr id="2" name="Titel 1"/>
          <p:cNvSpPr>
            <a:spLocks noGrp="1"/>
          </p:cNvSpPr>
          <p:nvPr>
            <p:ph type="ctrTitle"/>
          </p:nvPr>
        </p:nvSpPr>
        <p:spPr>
          <a:xfrm>
            <a:off x="457200" y="620689"/>
            <a:ext cx="8229600" cy="2331025"/>
          </a:xfrm>
        </p:spPr>
        <p:txBody>
          <a:bodyPr anchor="b" anchorCtr="0">
            <a:normAutofit/>
          </a:bodyPr>
          <a:lstStyle>
            <a:lvl1pPr algn="ctr">
              <a:lnSpc>
                <a:spcPct val="100000"/>
              </a:lnSpc>
              <a:defRPr sz="4500">
                <a:solidFill>
                  <a:schemeClr val="bg1"/>
                </a:solidFill>
              </a:defRPr>
            </a:lvl1pPr>
          </a:lstStyle>
          <a:p>
            <a:r>
              <a:rPr lang="nl-BE" smtClean="0"/>
              <a:t>Titelstijl van model bewerken</a:t>
            </a:r>
            <a:endParaRPr lang="nl-BE" dirty="0"/>
          </a:p>
        </p:txBody>
      </p:sp>
      <p:sp>
        <p:nvSpPr>
          <p:cNvPr id="3" name="Ondertitel 2"/>
          <p:cNvSpPr>
            <a:spLocks noGrp="1"/>
          </p:cNvSpPr>
          <p:nvPr>
            <p:ph type="subTitle" idx="1"/>
          </p:nvPr>
        </p:nvSpPr>
        <p:spPr>
          <a:xfrm>
            <a:off x="457200" y="3088009"/>
            <a:ext cx="8229600" cy="2141192"/>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BE" dirty="0"/>
          </a:p>
        </p:txBody>
      </p:sp>
      <p:pic>
        <p:nvPicPr>
          <p:cNvPr id="14" name="Afbeelding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1596" y="6208857"/>
            <a:ext cx="1383795" cy="512065"/>
          </a:xfrm>
          <a:prstGeom prst="rect">
            <a:avLst/>
          </a:prstGeom>
        </p:spPr>
      </p:pic>
      <p:pic>
        <p:nvPicPr>
          <p:cNvPr id="15" name="Afbeelding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34385" y="6420822"/>
            <a:ext cx="739142" cy="187453"/>
          </a:xfrm>
          <a:prstGeom prst="rect">
            <a:avLst/>
          </a:prstGeom>
        </p:spPr>
      </p:pic>
    </p:spTree>
    <p:extLst>
      <p:ext uri="{BB962C8B-B14F-4D97-AF65-F5344CB8AC3E}">
        <p14:creationId xmlns:p14="http://schemas.microsoft.com/office/powerpoint/2010/main" val="3706407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_titel_sectie">
    <p:spTree>
      <p:nvGrpSpPr>
        <p:cNvPr id="1" name=""/>
        <p:cNvGrpSpPr/>
        <p:nvPr/>
      </p:nvGrpSpPr>
      <p:grpSpPr>
        <a:xfrm>
          <a:off x="0" y="0"/>
          <a:ext cx="0" cy="0"/>
          <a:chOff x="0" y="0"/>
          <a:chExt cx="0" cy="0"/>
        </a:xfrm>
      </p:grpSpPr>
      <p:sp>
        <p:nvSpPr>
          <p:cNvPr id="2" name="Titel 1"/>
          <p:cNvSpPr>
            <a:spLocks noGrp="1"/>
          </p:cNvSpPr>
          <p:nvPr>
            <p:ph type="title"/>
          </p:nvPr>
        </p:nvSpPr>
        <p:spPr>
          <a:xfrm>
            <a:off x="457200" y="619200"/>
            <a:ext cx="8229600" cy="2332800"/>
          </a:xfrm>
        </p:spPr>
        <p:txBody>
          <a:bodyPr anchor="b" anchorCtr="0">
            <a:normAutofit/>
          </a:bodyPr>
          <a:lstStyle>
            <a:lvl1pPr algn="ctr">
              <a:lnSpc>
                <a:spcPct val="100000"/>
              </a:lnSpc>
              <a:defRPr sz="4500" b="0" cap="none" baseline="0"/>
            </a:lvl1pPr>
          </a:lstStyle>
          <a:p>
            <a:r>
              <a:rPr lang="nl-BE" smtClean="0"/>
              <a:t>Titelstijl van model bewerken</a:t>
            </a:r>
            <a:endParaRPr lang="nl-BE" dirty="0"/>
          </a:p>
        </p:txBody>
      </p:sp>
      <p:sp>
        <p:nvSpPr>
          <p:cNvPr id="3" name="Tijdelijke aanduiding voor tekst 2"/>
          <p:cNvSpPr>
            <a:spLocks noGrp="1"/>
          </p:cNvSpPr>
          <p:nvPr>
            <p:ph type="body" idx="1"/>
          </p:nvPr>
        </p:nvSpPr>
        <p:spPr>
          <a:xfrm>
            <a:off x="457200" y="3088800"/>
            <a:ext cx="8229600" cy="2142000"/>
          </a:xfrm>
        </p:spPr>
        <p:txBody>
          <a:bodyPr anchor="t" anchorCtr="0">
            <a:normAutofit/>
          </a:bodyPr>
          <a:lstStyle>
            <a:lvl1pPr marL="0" indent="0" algn="ctr">
              <a:buNone/>
              <a:defRPr sz="3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sp>
        <p:nvSpPr>
          <p:cNvPr id="5" name="Tijdelijke aanduiding voor voettekst 4"/>
          <p:cNvSpPr>
            <a:spLocks noGrp="1"/>
          </p:cNvSpPr>
          <p:nvPr>
            <p:ph type="ftr" sz="quarter" idx="11"/>
          </p:nvPr>
        </p:nvSpPr>
        <p:spPr/>
        <p:txBody>
          <a:bodyPr/>
          <a:lstStyle/>
          <a:p>
            <a:r>
              <a:rPr lang="nl-BE" smtClean="0">
                <a:solidFill>
                  <a:prstClr val="black"/>
                </a:solidFill>
                <a:latin typeface="Times New Roman"/>
              </a:rPr>
              <a:t>Kies "Lint › Invoegen › Tekst › Koptekst en voettekst" om deze voettekst en de datum in te voegen.</a:t>
            </a:r>
            <a:endParaRPr lang="nl-BE">
              <a:solidFill>
                <a:prstClr val="black"/>
              </a:solidFill>
              <a:latin typeface="Times New Roman"/>
            </a:endParaRPr>
          </a:p>
        </p:txBody>
      </p:sp>
      <p:sp>
        <p:nvSpPr>
          <p:cNvPr id="6" name="Tijdelijke aanduiding voor dianummer 5"/>
          <p:cNvSpPr>
            <a:spLocks noGrp="1"/>
          </p:cNvSpPr>
          <p:nvPr>
            <p:ph type="sldNum" sz="quarter" idx="12"/>
          </p:nvPr>
        </p:nvSpPr>
        <p:spPr/>
        <p:txBody>
          <a:bodyPr/>
          <a:lstStyle/>
          <a:p>
            <a:fld id="{E0A7D6A5-2032-4D62-B2BB-7C25B87AACF2}" type="slidenum">
              <a:rPr lang="nl-BE" smtClean="0">
                <a:solidFill>
                  <a:prstClr val="black"/>
                </a:solidFill>
                <a:latin typeface="Times New Roman"/>
              </a:rPr>
              <a:pPr/>
              <a:t>‹#›</a:t>
            </a:fld>
            <a:endParaRPr lang="nl-BE">
              <a:solidFill>
                <a:prstClr val="black"/>
              </a:solidFill>
              <a:latin typeface="Times New Roman"/>
            </a:endParaRPr>
          </a:p>
        </p:txBody>
      </p:sp>
    </p:spTree>
    <p:extLst>
      <p:ext uri="{BB962C8B-B14F-4D97-AF65-F5344CB8AC3E}">
        <p14:creationId xmlns:p14="http://schemas.microsoft.com/office/powerpoint/2010/main" val="2878667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85200" y="451696"/>
            <a:ext cx="8301600" cy="1071762"/>
          </a:xfrm>
          <a:prstGeom prst="rect">
            <a:avLst/>
          </a:prstGeom>
        </p:spPr>
        <p:txBody>
          <a:bodyPr vert="horz" lIns="54000" tIns="0" rIns="0" bIns="0" rtlCol="0" anchor="t" anchorCtr="0">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385200" y="1620001"/>
            <a:ext cx="8301600" cy="4440245"/>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1162935" y="6363500"/>
            <a:ext cx="694608" cy="365125"/>
          </a:xfrm>
          <a:prstGeom prst="rect">
            <a:avLst/>
          </a:prstGeom>
        </p:spPr>
        <p:txBody>
          <a:bodyPr vert="horz" lIns="0" tIns="0" rIns="0" bIns="0" rtlCol="0" anchor="ctr"/>
          <a:lstStyle>
            <a:lvl1pPr algn="r">
              <a:lnSpc>
                <a:spcPts val="1200"/>
              </a:lnSpc>
              <a:defRPr sz="1000">
                <a:solidFill>
                  <a:schemeClr val="tx1"/>
                </a:solidFill>
              </a:defRPr>
            </a:lvl1pPr>
          </a:lstStyle>
          <a:p>
            <a:pPr defTabSz="914400"/>
            <a:r>
              <a:rPr lang="nl-BE" smtClean="0">
                <a:solidFill>
                  <a:prstClr val="black"/>
                </a:solidFill>
                <a:latin typeface="Times New Roman"/>
              </a:rPr>
              <a:t>02.07.2014</a:t>
            </a:r>
            <a:endParaRPr lang="nl-BE">
              <a:solidFill>
                <a:prstClr val="black"/>
              </a:solidFill>
              <a:latin typeface="Times New Roman"/>
            </a:endParaRPr>
          </a:p>
        </p:txBody>
      </p:sp>
      <p:sp>
        <p:nvSpPr>
          <p:cNvPr id="5" name="Tijdelijke aanduiding voor voettekst 4"/>
          <p:cNvSpPr>
            <a:spLocks noGrp="1"/>
          </p:cNvSpPr>
          <p:nvPr>
            <p:ph type="ftr" sz="quarter" idx="3"/>
          </p:nvPr>
        </p:nvSpPr>
        <p:spPr>
          <a:xfrm>
            <a:off x="2073602" y="6363500"/>
            <a:ext cx="6026792" cy="365125"/>
          </a:xfrm>
          <a:prstGeom prst="rect">
            <a:avLst/>
          </a:prstGeom>
        </p:spPr>
        <p:txBody>
          <a:bodyPr vert="horz" lIns="0" tIns="0" rIns="0" bIns="0" rtlCol="0" anchor="ctr"/>
          <a:lstStyle>
            <a:lvl1pPr algn="l">
              <a:lnSpc>
                <a:spcPts val="1200"/>
              </a:lnSpc>
              <a:defRPr sz="1000">
                <a:solidFill>
                  <a:schemeClr val="tx1"/>
                </a:solidFill>
              </a:defRPr>
            </a:lvl1pPr>
          </a:lstStyle>
          <a:p>
            <a:pPr defTabSz="914400"/>
            <a:r>
              <a:rPr lang="nl-BE" dirty="0" smtClean="0">
                <a:solidFill>
                  <a:prstClr val="black"/>
                </a:solidFill>
                <a:latin typeface="Times New Roman"/>
              </a:rPr>
              <a:t>Kies "Lint › Invoegen › Tekst › </a:t>
            </a:r>
            <a:r>
              <a:rPr lang="nl-BE" dirty="0" err="1" smtClean="0">
                <a:solidFill>
                  <a:prstClr val="black"/>
                </a:solidFill>
                <a:latin typeface="Times New Roman"/>
              </a:rPr>
              <a:t>Koptekst</a:t>
            </a:r>
            <a:r>
              <a:rPr lang="nl-BE" dirty="0" smtClean="0">
                <a:solidFill>
                  <a:prstClr val="black"/>
                </a:solidFill>
                <a:latin typeface="Times New Roman"/>
              </a:rPr>
              <a:t> en voettekst" om deze voettekst en de datum in te voegen.</a:t>
            </a:r>
            <a:endParaRPr lang="nl-BE" dirty="0">
              <a:solidFill>
                <a:prstClr val="black"/>
              </a:solidFill>
              <a:latin typeface="Times New Roman"/>
            </a:endParaRPr>
          </a:p>
        </p:txBody>
      </p:sp>
      <p:sp>
        <p:nvSpPr>
          <p:cNvPr id="6" name="Tijdelijke aanduiding voor dianummer 5"/>
          <p:cNvSpPr>
            <a:spLocks noGrp="1"/>
          </p:cNvSpPr>
          <p:nvPr>
            <p:ph type="sldNum" sz="quarter" idx="4"/>
          </p:nvPr>
        </p:nvSpPr>
        <p:spPr>
          <a:xfrm>
            <a:off x="8426525" y="158914"/>
            <a:ext cx="536285" cy="144016"/>
          </a:xfrm>
          <a:prstGeom prst="rect">
            <a:avLst/>
          </a:prstGeom>
        </p:spPr>
        <p:txBody>
          <a:bodyPr vert="horz" lIns="0" tIns="0" rIns="0" bIns="0" rtlCol="0" anchor="ctr"/>
          <a:lstStyle>
            <a:lvl1pPr algn="r">
              <a:lnSpc>
                <a:spcPts val="1200"/>
              </a:lnSpc>
              <a:defRPr sz="1000">
                <a:solidFill>
                  <a:schemeClr val="tx1"/>
                </a:solidFill>
              </a:defRPr>
            </a:lvl1pPr>
          </a:lstStyle>
          <a:p>
            <a:pPr defTabSz="914400"/>
            <a:fld id="{E0A7D6A5-2032-4D62-B2BB-7C25B87AACF2}" type="slidenum">
              <a:rPr lang="nl-BE" smtClean="0">
                <a:solidFill>
                  <a:prstClr val="black"/>
                </a:solidFill>
                <a:latin typeface="Times New Roman"/>
              </a:rPr>
              <a:pPr defTabSz="914400"/>
              <a:t>‹#›</a:t>
            </a:fld>
            <a:endParaRPr lang="nl-BE">
              <a:solidFill>
                <a:prstClr val="black"/>
              </a:solidFill>
              <a:latin typeface="Times New Roman"/>
            </a:endParaRPr>
          </a:p>
        </p:txBody>
      </p:sp>
      <p:cxnSp>
        <p:nvCxnSpPr>
          <p:cNvPr id="10" name="Rechte verbindingslijn 9"/>
          <p:cNvCxnSpPr/>
          <p:nvPr/>
        </p:nvCxnSpPr>
        <p:spPr>
          <a:xfrm>
            <a:off x="234000" y="6282000"/>
            <a:ext cx="873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4627" y="6369430"/>
            <a:ext cx="931166" cy="348997"/>
          </a:xfrm>
          <a:prstGeom prst="rect">
            <a:avLst/>
          </a:prstGeom>
        </p:spPr>
      </p:pic>
      <p:pic>
        <p:nvPicPr>
          <p:cNvPr id="9" name="Afbeelding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76892" y="6472839"/>
            <a:ext cx="501397" cy="134113"/>
          </a:xfrm>
          <a:prstGeom prst="rect">
            <a:avLst/>
          </a:prstGeom>
        </p:spPr>
      </p:pic>
      <p:cxnSp>
        <p:nvCxnSpPr>
          <p:cNvPr id="15" name="Rechte verbindingslijn 14"/>
          <p:cNvCxnSpPr/>
          <p:nvPr/>
        </p:nvCxnSpPr>
        <p:spPr>
          <a:xfrm flipV="1">
            <a:off x="1958400" y="64512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0" indent="-72000" algn="l" defTabSz="914400" rtl="0" eaLnBrk="1" latinLnBrk="0" hangingPunct="1">
        <a:lnSpc>
          <a:spcPct val="96000"/>
        </a:lnSpc>
        <a:spcBef>
          <a:spcPts val="0"/>
        </a:spcBef>
        <a:buClr>
          <a:schemeClr val="bg1"/>
        </a:buClr>
        <a:buSzPct val="25000"/>
        <a:buFont typeface="Arial" panose="020B0604020202020204" pitchFamily="34" charset="0"/>
        <a:buChar char="•"/>
        <a:defRPr sz="3000" kern="1200">
          <a:solidFill>
            <a:schemeClr val="tx1"/>
          </a:solidFill>
          <a:latin typeface="+mn-lt"/>
          <a:ea typeface="+mn-ea"/>
          <a:cs typeface="+mn-cs"/>
        </a:defRPr>
      </a:lvl1pPr>
      <a:lvl2pPr marL="612000" indent="-540000" algn="l" defTabSz="914400" rtl="0" eaLnBrk="1" latinLnBrk="0" hangingPunct="1">
        <a:lnSpc>
          <a:spcPct val="96000"/>
        </a:lnSpc>
        <a:spcBef>
          <a:spcPts val="0"/>
        </a:spcBef>
        <a:buFont typeface="Times New Roman" panose="02020603050405020304" pitchFamily="18" charset="0"/>
        <a:buChar char="—"/>
        <a:defRPr sz="3000" kern="1200">
          <a:solidFill>
            <a:schemeClr val="tx1"/>
          </a:solidFill>
          <a:latin typeface="+mn-lt"/>
          <a:ea typeface="+mn-ea"/>
          <a:cs typeface="+mn-cs"/>
        </a:defRPr>
      </a:lvl2pPr>
      <a:lvl3pPr marL="1152000" indent="-540000" algn="l" defTabSz="914400" rtl="0" eaLnBrk="1" latinLnBrk="0" hangingPunct="1">
        <a:lnSpc>
          <a:spcPct val="96000"/>
        </a:lnSpc>
        <a:spcBef>
          <a:spcPts val="0"/>
        </a:spcBef>
        <a:buFont typeface="Times New Roman" panose="02020603050405020304" pitchFamily="18" charset="0"/>
        <a:buChar char="—"/>
        <a:defRPr sz="3000" kern="1200">
          <a:solidFill>
            <a:schemeClr val="tx1"/>
          </a:solidFill>
          <a:latin typeface="Times New Roman"/>
          <a:ea typeface="+mn-ea"/>
          <a:cs typeface="Times New Roman"/>
        </a:defRPr>
      </a:lvl3pPr>
      <a:lvl4pPr marL="1692000" indent="-540000" algn="l" defTabSz="914400" rtl="0" eaLnBrk="1" latinLnBrk="0" hangingPunct="1">
        <a:lnSpc>
          <a:spcPct val="96000"/>
        </a:lnSpc>
        <a:spcBef>
          <a:spcPts val="0"/>
        </a:spcBef>
        <a:buFont typeface="Times New Roman" panose="02020603050405020304" pitchFamily="18" charset="0"/>
        <a:buChar char="—"/>
        <a:defRPr sz="3000" kern="1200">
          <a:solidFill>
            <a:schemeClr val="tx1"/>
          </a:solidFill>
          <a:latin typeface="+mn-lt"/>
          <a:ea typeface="+mn-ea"/>
          <a:cs typeface="+mn-cs"/>
        </a:defRPr>
      </a:lvl4pPr>
      <a:lvl5pPr marL="2232000" indent="-540000" algn="l" defTabSz="914400" rtl="0" eaLnBrk="1" latinLnBrk="0" hangingPunct="1">
        <a:lnSpc>
          <a:spcPct val="96000"/>
        </a:lnSpc>
        <a:spcBef>
          <a:spcPts val="0"/>
        </a:spcBef>
        <a:buFont typeface="Times New Roman" panose="02020603050405020304" pitchFamily="18"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tiff"/></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jpeg"/><Relationship Id="rId5"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emf"/><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40" y="1910843"/>
            <a:ext cx="8869680" cy="4947157"/>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8823" y="1807725"/>
            <a:ext cx="1747520" cy="2436779"/>
          </a:xfrm>
          <a:prstGeom prst="rect">
            <a:avLst/>
          </a:prstGeom>
        </p:spPr>
      </p:pic>
      <p:pic>
        <p:nvPicPr>
          <p:cNvPr id="4" name="Afbeelding 3" descr="Schermafbeelding 2018-10-18 om 14.08.27.pn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21637" y="82604"/>
            <a:ext cx="6914372" cy="1338233"/>
          </a:xfrm>
          <a:prstGeom prst="rect">
            <a:avLst/>
          </a:prstGeom>
        </p:spPr>
      </p:pic>
      <p:sp>
        <p:nvSpPr>
          <p:cNvPr id="3" name="TextBox 2"/>
          <p:cNvSpPr txBox="1"/>
          <p:nvPr/>
        </p:nvSpPr>
        <p:spPr>
          <a:xfrm>
            <a:off x="1510239" y="1481482"/>
            <a:ext cx="6316394" cy="162480"/>
          </a:xfrm>
          <a:prstGeom prst="rect">
            <a:avLst/>
          </a:prstGeom>
          <a:noFill/>
        </p:spPr>
        <p:txBody>
          <a:bodyPr wrap="square" lIns="0" tIns="0" rIns="0" bIns="0" rtlCol="0">
            <a:spAutoFit/>
          </a:bodyPr>
          <a:lstStyle/>
          <a:p>
            <a:pPr>
              <a:lnSpc>
                <a:spcPct val="96000"/>
              </a:lnSpc>
            </a:pPr>
            <a:r>
              <a:rPr lang="en-US" sz="1100" b="1" dirty="0" smtClean="0">
                <a:solidFill>
                  <a:schemeClr val="tx1">
                    <a:lumMod val="50000"/>
                    <a:lumOff val="50000"/>
                  </a:schemeClr>
                </a:solidFill>
                <a:latin typeface="Helvetica Neue Condensed" charset="0"/>
                <a:ea typeface="Helvetica Neue Condensed" charset="0"/>
                <a:cs typeface="Helvetica Neue Condensed" charset="0"/>
              </a:rPr>
              <a:t>KASK SCHOOL OF ARTS HOGENT ● VIVOBAREFOOT ● MATERIALISE ● RSSCAN ● UNIVERSITY OF LIVERPOOL </a:t>
            </a:r>
            <a:endParaRPr lang="en-US" sz="1100" b="1" dirty="0">
              <a:solidFill>
                <a:schemeClr val="tx1">
                  <a:lumMod val="50000"/>
                  <a:lumOff val="50000"/>
                </a:schemeClr>
              </a:solidFill>
              <a:latin typeface="Helvetica Neue Condensed" charset="0"/>
              <a:ea typeface="Helvetica Neue Condensed" charset="0"/>
              <a:cs typeface="Helvetica Neue Condensed" charset="0"/>
            </a:endParaRPr>
          </a:p>
        </p:txBody>
      </p:sp>
    </p:spTree>
    <p:extLst>
      <p:ext uri="{BB962C8B-B14F-4D97-AF65-F5344CB8AC3E}">
        <p14:creationId xmlns:p14="http://schemas.microsoft.com/office/powerpoint/2010/main" val="1566169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4201" y="1412741"/>
            <a:ext cx="4163940" cy="297673"/>
          </a:xfrm>
        </p:spPr>
        <p:txBody>
          <a:bodyPr>
            <a:normAutofit fontScale="90000"/>
          </a:bodyPr>
          <a:lstStyle/>
          <a:p>
            <a:r>
              <a:rPr lang="en-US" sz="1800" b="1" dirty="0" smtClean="0">
                <a:latin typeface="Helvetica Neue"/>
                <a:cs typeface="Helvetica Neue"/>
              </a:rPr>
              <a:t>QUESTIONS</a:t>
            </a:r>
            <a:r>
              <a:rPr lang="en-US" sz="2000" b="1" dirty="0" smtClean="0">
                <a:latin typeface="Helvetica Neue"/>
                <a:cs typeface="Helvetica Neue"/>
              </a:rPr>
              <a:t> </a:t>
            </a:r>
            <a:r>
              <a:rPr lang="en-US" sz="2000" dirty="0" smtClean="0">
                <a:latin typeface="Helvetica Neue"/>
                <a:cs typeface="Helvetica Neue"/>
              </a:rPr>
              <a:t> </a:t>
            </a:r>
            <a:r>
              <a:rPr lang="nl-NL" sz="2000" dirty="0">
                <a:latin typeface="Helvetica Neue"/>
                <a:cs typeface="Helvetica Neue"/>
              </a:rPr>
              <a:t/>
            </a:r>
            <a:br>
              <a:rPr lang="nl-NL" sz="2000" dirty="0">
                <a:latin typeface="Helvetica Neue"/>
                <a:cs typeface="Helvetica Neue"/>
              </a:rPr>
            </a:br>
            <a:r>
              <a:rPr lang="nl-NL" sz="2000" dirty="0" smtClean="0">
                <a:latin typeface="Merryweather"/>
                <a:cs typeface="Merryweather"/>
              </a:rPr>
              <a:t> </a:t>
            </a:r>
            <a:r>
              <a:rPr lang="nl-NL" b="1" dirty="0">
                <a:latin typeface="Merryweather"/>
                <a:cs typeface="Merryweather"/>
              </a:rPr>
              <a:t/>
            </a:r>
            <a:br>
              <a:rPr lang="nl-NL" b="1" dirty="0">
                <a:latin typeface="Merryweather"/>
                <a:cs typeface="Merryweather"/>
              </a:rPr>
            </a:br>
            <a:endParaRPr lang="nl-NL" dirty="0"/>
          </a:p>
        </p:txBody>
      </p:sp>
      <p:sp>
        <p:nvSpPr>
          <p:cNvPr id="4" name="TextBox 3"/>
          <p:cNvSpPr txBox="1"/>
          <p:nvPr/>
        </p:nvSpPr>
        <p:spPr>
          <a:xfrm flipH="1">
            <a:off x="3134201" y="924830"/>
            <a:ext cx="5346722" cy="5229509"/>
          </a:xfrm>
          <a:prstGeom prst="rect">
            <a:avLst/>
          </a:prstGeom>
          <a:noFill/>
        </p:spPr>
        <p:txBody>
          <a:bodyPr wrap="square" lIns="0" tIns="0" rIns="0" bIns="0" rtlCol="0">
            <a:spAutoFit/>
          </a:bodyPr>
          <a:lstStyle/>
          <a:p>
            <a:pPr marL="514350" indent="-514350">
              <a:lnSpc>
                <a:spcPct val="96000"/>
              </a:lnSpc>
              <a:buFont typeface="+mj-lt"/>
              <a:buAutoNum type="arabicPeriod"/>
            </a:pPr>
            <a:endParaRPr lang="en-US" dirty="0" smtClean="0">
              <a:solidFill>
                <a:prstClr val="black">
                  <a:lumMod val="65000"/>
                  <a:lumOff val="35000"/>
                </a:prstClr>
              </a:solidFill>
              <a:latin typeface="Helvetica Neue"/>
              <a:cs typeface="Helvetica Neue"/>
            </a:endParaRPr>
          </a:p>
          <a:p>
            <a:pPr marL="514350" indent="-514350">
              <a:lnSpc>
                <a:spcPct val="96000"/>
              </a:lnSpc>
              <a:buFont typeface="+mj-lt"/>
              <a:buAutoNum type="arabicPeriod"/>
            </a:pPr>
            <a:endParaRPr lang="en-US" dirty="0" smtClean="0">
              <a:solidFill>
                <a:prstClr val="black">
                  <a:lumMod val="65000"/>
                  <a:lumOff val="35000"/>
                </a:prstClr>
              </a:solidFill>
              <a:latin typeface="Helvetica Neue"/>
              <a:cs typeface="Helvetica Neue"/>
            </a:endParaRPr>
          </a:p>
          <a:p>
            <a:pPr marL="514350" indent="-514350">
              <a:lnSpc>
                <a:spcPct val="96000"/>
              </a:lnSpc>
              <a:buFont typeface="+mj-lt"/>
              <a:buAutoNum type="arabicPeriod"/>
            </a:pPr>
            <a:endParaRPr lang="en-US" dirty="0" smtClean="0">
              <a:solidFill>
                <a:prstClr val="black">
                  <a:lumMod val="65000"/>
                  <a:lumOff val="35000"/>
                </a:prstClr>
              </a:solidFill>
              <a:latin typeface="Helvetica Neue Thin" charset="0"/>
              <a:ea typeface="Helvetica Neue Thin" charset="0"/>
              <a:cs typeface="Helvetica Neue Thin" charset="0"/>
            </a:endParaRPr>
          </a:p>
          <a:p>
            <a:pPr marL="514350" indent="-514350">
              <a:lnSpc>
                <a:spcPct val="96000"/>
              </a:lnSpc>
              <a:buFont typeface="+mj-lt"/>
              <a:buAutoNum type="arabicPeriod"/>
            </a:pPr>
            <a:endParaRPr lang="en-US" dirty="0" smtClean="0">
              <a:solidFill>
                <a:prstClr val="black">
                  <a:lumMod val="65000"/>
                  <a:lumOff val="35000"/>
                </a:prstClr>
              </a:solidFill>
              <a:latin typeface="Helvetica Neue Thin" charset="0"/>
              <a:ea typeface="Helvetica Neue Thin" charset="0"/>
              <a:cs typeface="Helvetica Neue Thin" charset="0"/>
            </a:endParaRPr>
          </a:p>
          <a:p>
            <a:pPr marL="514350" indent="-514350">
              <a:lnSpc>
                <a:spcPct val="96000"/>
              </a:lnSpc>
              <a:buFont typeface="+mj-lt"/>
              <a:buAutoNum type="arabicPeriod"/>
            </a:pPr>
            <a:r>
              <a:rPr lang="en-US" dirty="0" smtClean="0">
                <a:latin typeface="Helvetica Neue Thin" charset="0"/>
                <a:ea typeface="Helvetica Neue Thin" charset="0"/>
                <a:cs typeface="Helvetica Neue Thin" charset="0"/>
              </a:rPr>
              <a:t>How </a:t>
            </a:r>
            <a:r>
              <a:rPr lang="en-US" dirty="0">
                <a:latin typeface="Helvetica Neue Thin" charset="0"/>
                <a:ea typeface="Helvetica Neue Thin" charset="0"/>
                <a:cs typeface="Helvetica Neue Thin" charset="0"/>
              </a:rPr>
              <a:t>can we design footwear that respects human natural anatomy and offers at the same time maximum protection? </a:t>
            </a:r>
            <a:endParaRPr lang="en-US" dirty="0" smtClean="0">
              <a:latin typeface="Helvetica Neue Thin" charset="0"/>
              <a:ea typeface="Helvetica Neue Thin" charset="0"/>
              <a:cs typeface="Helvetica Neue Thin" charset="0"/>
            </a:endParaRPr>
          </a:p>
          <a:p>
            <a:pPr marL="514350" indent="-514350">
              <a:lnSpc>
                <a:spcPct val="96000"/>
              </a:lnSpc>
              <a:buFont typeface="+mj-lt"/>
              <a:buAutoNum type="arabicPeriod"/>
            </a:pPr>
            <a:endParaRPr lang="en-US" dirty="0">
              <a:latin typeface="Helvetica Neue Thin" charset="0"/>
              <a:ea typeface="Helvetica Neue Thin" charset="0"/>
              <a:cs typeface="Helvetica Neue Thin" charset="0"/>
            </a:endParaRPr>
          </a:p>
          <a:p>
            <a:pPr marL="514350" indent="-514350">
              <a:lnSpc>
                <a:spcPct val="96000"/>
              </a:lnSpc>
              <a:buFont typeface="+mj-lt"/>
              <a:buAutoNum type="arabicPeriod"/>
            </a:pPr>
            <a:endParaRPr lang="en-US" dirty="0">
              <a:latin typeface="Helvetica Neue Thin" charset="0"/>
              <a:ea typeface="Helvetica Neue Thin" charset="0"/>
              <a:cs typeface="Helvetica Neue Thin" charset="0"/>
            </a:endParaRPr>
          </a:p>
          <a:p>
            <a:pPr marL="514350" indent="-514350">
              <a:lnSpc>
                <a:spcPct val="96000"/>
              </a:lnSpc>
              <a:buFont typeface="+mj-lt"/>
              <a:buAutoNum type="arabicPeriod"/>
            </a:pPr>
            <a:r>
              <a:rPr lang="en-US" dirty="0" smtClean="0">
                <a:latin typeface="Helvetica Neue Thin" charset="0"/>
                <a:ea typeface="Helvetica Neue Thin" charset="0"/>
                <a:cs typeface="Helvetica Neue Thin" charset="0"/>
              </a:rPr>
              <a:t>How can we create footwear that does not degrade the source and sink functions of our environment and that keeps our natural capital intact?</a:t>
            </a:r>
          </a:p>
          <a:p>
            <a:pPr marL="514350" indent="-514350">
              <a:lnSpc>
                <a:spcPct val="96000"/>
              </a:lnSpc>
              <a:buFont typeface="+mj-lt"/>
              <a:buAutoNum type="arabicPeriod"/>
            </a:pPr>
            <a:endParaRPr lang="en-US" dirty="0" smtClean="0">
              <a:latin typeface="Helvetica Neue Thin" charset="0"/>
              <a:ea typeface="Helvetica Neue Thin" charset="0"/>
              <a:cs typeface="Helvetica Neue Thin" charset="0"/>
            </a:endParaRPr>
          </a:p>
          <a:p>
            <a:pPr marL="514350" indent="-514350">
              <a:lnSpc>
                <a:spcPct val="96000"/>
              </a:lnSpc>
              <a:buFont typeface="+mj-lt"/>
              <a:buAutoNum type="arabicPeriod"/>
            </a:pPr>
            <a:endParaRPr lang="en-US" dirty="0" smtClean="0">
              <a:latin typeface="Helvetica Neue Thin" charset="0"/>
              <a:ea typeface="Helvetica Neue Thin" charset="0"/>
              <a:cs typeface="Helvetica Neue Thin" charset="0"/>
            </a:endParaRPr>
          </a:p>
          <a:p>
            <a:pPr marL="514350" indent="-514350">
              <a:lnSpc>
                <a:spcPct val="96000"/>
              </a:lnSpc>
              <a:buFont typeface="+mj-lt"/>
              <a:buAutoNum type="arabicPeriod"/>
            </a:pPr>
            <a:r>
              <a:rPr lang="en-US" dirty="0">
                <a:latin typeface="Helvetica Neue Thin" charset="0"/>
                <a:ea typeface="Helvetica Neue Thin" charset="0"/>
                <a:cs typeface="Helvetica Neue Thin" charset="0"/>
              </a:rPr>
              <a:t>Can the role of the ancient be more than just a form related inspiration in the design of new footwear?</a:t>
            </a:r>
          </a:p>
          <a:p>
            <a:pPr marL="514350" indent="-514350">
              <a:lnSpc>
                <a:spcPct val="96000"/>
              </a:lnSpc>
              <a:buFont typeface="+mj-lt"/>
              <a:buAutoNum type="arabicPeriod"/>
            </a:pPr>
            <a:endParaRPr lang="en-US" sz="3000" dirty="0">
              <a:solidFill>
                <a:prstClr val="black"/>
              </a:solidFill>
              <a:latin typeface="Times New Roman"/>
            </a:endParaRPr>
          </a:p>
        </p:txBody>
      </p:sp>
      <p:sp>
        <p:nvSpPr>
          <p:cNvPr id="6" name="TextBox 5"/>
          <p:cNvSpPr txBox="1"/>
          <p:nvPr/>
        </p:nvSpPr>
        <p:spPr>
          <a:xfrm>
            <a:off x="-858601" y="2793670"/>
            <a:ext cx="8301600" cy="446276"/>
          </a:xfrm>
          <a:prstGeom prst="rect">
            <a:avLst/>
          </a:prstGeom>
          <a:noFill/>
        </p:spPr>
        <p:txBody>
          <a:bodyPr wrap="square" lIns="0" tIns="0" rIns="0" bIns="0" rtlCol="0">
            <a:spAutoFit/>
          </a:bodyPr>
          <a:lstStyle/>
          <a:p>
            <a:pPr>
              <a:lnSpc>
                <a:spcPct val="96000"/>
              </a:lnSpc>
            </a:pPr>
            <a:endParaRPr lang="en-US" sz="3000" dirty="0">
              <a:solidFill>
                <a:prstClr val="black"/>
              </a:solidFill>
              <a:latin typeface="Times New Roman"/>
            </a:endParaRPr>
          </a:p>
        </p:txBody>
      </p:sp>
      <p:sp>
        <p:nvSpPr>
          <p:cNvPr id="11" name="Freeform 10"/>
          <p:cNvSpPr/>
          <p:nvPr/>
        </p:nvSpPr>
        <p:spPr>
          <a:xfrm>
            <a:off x="258695" y="6278906"/>
            <a:ext cx="8666296" cy="0"/>
          </a:xfrm>
          <a:custGeom>
            <a:avLst/>
            <a:gdLst>
              <a:gd name="connsiteX0" fmla="*/ 0 w 8666296"/>
              <a:gd name="connsiteY0" fmla="*/ 0 h 0"/>
              <a:gd name="connsiteX1" fmla="*/ 8666296 w 8666296"/>
              <a:gd name="connsiteY1" fmla="*/ 0 h 0"/>
              <a:gd name="connsiteX2" fmla="*/ 8666296 w 8666296"/>
              <a:gd name="connsiteY2" fmla="*/ 0 h 0"/>
            </a:gdLst>
            <a:ahLst/>
            <a:cxnLst>
              <a:cxn ang="0">
                <a:pos x="connsiteX0" y="connsiteY0"/>
              </a:cxn>
              <a:cxn ang="0">
                <a:pos x="connsiteX1" y="connsiteY1"/>
              </a:cxn>
              <a:cxn ang="0">
                <a:pos x="connsiteX2" y="connsiteY2"/>
              </a:cxn>
            </a:cxnLst>
            <a:rect l="l" t="t" r="r" b="b"/>
            <a:pathLst>
              <a:path w="8666296">
                <a:moveTo>
                  <a:pt x="0" y="0"/>
                </a:moveTo>
                <a:lnTo>
                  <a:pt x="8666296" y="0"/>
                </a:lnTo>
                <a:lnTo>
                  <a:pt x="8666296" y="0"/>
                </a:lnTo>
              </a:path>
            </a:pathLst>
          </a:custGeom>
          <a:ln w="1905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152939" y="-795130"/>
            <a:ext cx="65" cy="443198"/>
          </a:xfrm>
          <a:prstGeom prst="rect">
            <a:avLst/>
          </a:prstGeom>
          <a:noFill/>
        </p:spPr>
        <p:txBody>
          <a:bodyPr wrap="none" lIns="0" tIns="0" rIns="0" bIns="0" rtlCol="0">
            <a:spAutoFit/>
          </a:bodyPr>
          <a:lstStyle/>
          <a:p>
            <a:pPr>
              <a:lnSpc>
                <a:spcPct val="96000"/>
              </a:lnSpc>
            </a:pPr>
            <a:endParaRPr lang="en-US" sz="300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0414"/>
            <a:ext cx="2849718" cy="4272442"/>
          </a:xfrm>
          <a:prstGeom prst="rect">
            <a:avLst/>
          </a:prstGeom>
        </p:spPr>
      </p:pic>
    </p:spTree>
    <p:extLst>
      <p:ext uri="{BB962C8B-B14F-4D97-AF65-F5344CB8AC3E}">
        <p14:creationId xmlns:p14="http://schemas.microsoft.com/office/powerpoint/2010/main" val="2081494293"/>
      </p:ext>
    </p:extLst>
  </p:cSld>
  <p:clrMapOvr>
    <a:masterClrMapping/>
  </p:clrMapOvr>
  <mc:AlternateContent xmlns:mc="http://schemas.openxmlformats.org/markup-compatibility/2006" xmlns:p14="http://schemas.microsoft.com/office/powerpoint/2010/main">
    <mc:Choice Requires="p14">
      <p:transition p14:dur="0" advTm="5768"/>
    </mc:Choice>
    <mc:Fallback xmlns="">
      <p:transition advTm="576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373" y="0"/>
            <a:ext cx="10306373" cy="6858000"/>
          </a:xfrm>
          <a:prstGeom prst="rect">
            <a:avLst/>
          </a:prstGeom>
        </p:spPr>
      </p:pic>
    </p:spTree>
    <p:extLst>
      <p:ext uri="{BB962C8B-B14F-4D97-AF65-F5344CB8AC3E}">
        <p14:creationId xmlns:p14="http://schemas.microsoft.com/office/powerpoint/2010/main" val="1588126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4307" y="-167640"/>
            <a:ext cx="10558307" cy="7025640"/>
          </a:xfrm>
          <a:prstGeom prst="rect">
            <a:avLst/>
          </a:prstGeom>
        </p:spPr>
      </p:pic>
    </p:spTree>
    <p:extLst>
      <p:ext uri="{BB962C8B-B14F-4D97-AF65-F5344CB8AC3E}">
        <p14:creationId xmlns:p14="http://schemas.microsoft.com/office/powerpoint/2010/main" val="1972605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12739" y="0"/>
            <a:ext cx="10169768" cy="6959600"/>
          </a:xfrm>
        </p:spPr>
      </p:pic>
    </p:spTree>
    <p:extLst>
      <p:ext uri="{BB962C8B-B14F-4D97-AF65-F5344CB8AC3E}">
        <p14:creationId xmlns:p14="http://schemas.microsoft.com/office/powerpoint/2010/main" val="287912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66" y="-91439"/>
            <a:ext cx="10443792" cy="6949440"/>
          </a:xfrm>
          <a:prstGeom prst="rect">
            <a:avLst/>
          </a:prstGeom>
        </p:spPr>
      </p:pic>
    </p:spTree>
    <p:extLst>
      <p:ext uri="{BB962C8B-B14F-4D97-AF65-F5344CB8AC3E}">
        <p14:creationId xmlns:p14="http://schemas.microsoft.com/office/powerpoint/2010/main" val="180937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0943" y="0"/>
            <a:ext cx="10284943" cy="6858000"/>
          </a:xfrm>
          <a:prstGeom prst="rect">
            <a:avLst/>
          </a:prstGeom>
        </p:spPr>
      </p:pic>
    </p:spTree>
    <p:extLst>
      <p:ext uri="{BB962C8B-B14F-4D97-AF65-F5344CB8AC3E}">
        <p14:creationId xmlns:p14="http://schemas.microsoft.com/office/powerpoint/2010/main" val="839526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0943" y="0"/>
            <a:ext cx="10284943" cy="6858000"/>
          </a:xfrm>
          <a:prstGeom prst="rect">
            <a:avLst/>
          </a:prstGeom>
        </p:spPr>
      </p:pic>
    </p:spTree>
    <p:extLst>
      <p:ext uri="{BB962C8B-B14F-4D97-AF65-F5344CB8AC3E}">
        <p14:creationId xmlns:p14="http://schemas.microsoft.com/office/powerpoint/2010/main" val="632354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52401" y="128589"/>
            <a:ext cx="1541821" cy="369332"/>
          </a:xfrm>
          <a:prstGeom prst="rect">
            <a:avLst/>
          </a:prstGeom>
          <a:noFill/>
          <a:ln w="9525">
            <a:noFill/>
            <a:miter lim="800000"/>
            <a:headEnd/>
            <a:tailEnd/>
          </a:ln>
        </p:spPr>
        <p:txBody>
          <a:bodyPr wrap="none">
            <a:prstTxWarp prst="textNoShape">
              <a:avLst/>
            </a:prstTxWarp>
            <a:spAutoFit/>
          </a:bodyPr>
          <a:lstStyle/>
          <a:p>
            <a:r>
              <a:rPr lang="fr-BE" b="1" dirty="0" smtClean="0">
                <a:solidFill>
                  <a:schemeClr val="bg1"/>
                </a:solidFill>
              </a:rPr>
              <a:t>ure </a:t>
            </a:r>
            <a:r>
              <a:rPr lang="fr-BE" b="1" dirty="0">
                <a:solidFill>
                  <a:schemeClr val="bg1"/>
                </a:solidFill>
              </a:rPr>
              <a:t>directions</a:t>
            </a:r>
            <a:endParaRPr lang="en-GB" b="1" dirty="0">
              <a:solidFill>
                <a:schemeClr val="bg1"/>
              </a:solidFill>
            </a:endParaRPr>
          </a:p>
        </p:txBody>
      </p:sp>
      <p:grpSp>
        <p:nvGrpSpPr>
          <p:cNvPr id="2" name="Group 1"/>
          <p:cNvGrpSpPr/>
          <p:nvPr/>
        </p:nvGrpSpPr>
        <p:grpSpPr>
          <a:xfrm>
            <a:off x="365198" y="3689812"/>
            <a:ext cx="4099490" cy="2051091"/>
            <a:chOff x="3921863" y="3843490"/>
            <a:chExt cx="4099490" cy="2051091"/>
          </a:xfrm>
        </p:grpSpPr>
        <p:sp>
          <p:nvSpPr>
            <p:cNvPr id="62467" name="TextBox 2"/>
            <p:cNvSpPr txBox="1">
              <a:spLocks noChangeArrowheads="1"/>
            </p:cNvSpPr>
            <p:nvPr/>
          </p:nvSpPr>
          <p:spPr bwMode="auto">
            <a:xfrm>
              <a:off x="3921863" y="3843490"/>
              <a:ext cx="2893741" cy="369332"/>
            </a:xfrm>
            <a:prstGeom prst="rect">
              <a:avLst/>
            </a:prstGeom>
            <a:noFill/>
            <a:ln w="9525">
              <a:noFill/>
              <a:miter lim="800000"/>
              <a:headEnd/>
              <a:tailEnd/>
            </a:ln>
          </p:spPr>
          <p:txBody>
            <a:bodyPr wrap="none">
              <a:prstTxWarp prst="textNoShape">
                <a:avLst/>
              </a:prstTxWarp>
              <a:spAutoFit/>
            </a:bodyPr>
            <a:lstStyle/>
            <a:p>
              <a:r>
                <a:rPr lang="nl-BE" b="1" dirty="0">
                  <a:latin typeface="Helvetica Neue Thin" charset="0"/>
                  <a:ea typeface="Helvetica Neue Thin" charset="0"/>
                  <a:cs typeface="Helvetica Neue Thin" charset="0"/>
                </a:rPr>
                <a:t>Impact </a:t>
              </a:r>
              <a:r>
                <a:rPr lang="nl-BE" b="1" dirty="0" smtClean="0">
                  <a:latin typeface="Helvetica Neue Thin" charset="0"/>
                  <a:ea typeface="Helvetica Neue Thin" charset="0"/>
                  <a:cs typeface="Helvetica Neue Thin" charset="0"/>
                </a:rPr>
                <a:t>and foot function</a:t>
              </a:r>
              <a:endParaRPr lang="en-GB" b="1" dirty="0">
                <a:latin typeface="Helvetica Neue Thin" charset="0"/>
                <a:ea typeface="Helvetica Neue Thin" charset="0"/>
                <a:cs typeface="Helvetica Neue Thin" charset="0"/>
              </a:endParaRPr>
            </a:p>
          </p:txBody>
        </p:sp>
        <p:sp>
          <p:nvSpPr>
            <p:cNvPr id="62468" name="TextBox 3"/>
            <p:cNvSpPr txBox="1">
              <a:spLocks noChangeArrowheads="1"/>
            </p:cNvSpPr>
            <p:nvPr/>
          </p:nvSpPr>
          <p:spPr bwMode="auto">
            <a:xfrm>
              <a:off x="3921863" y="4417253"/>
              <a:ext cx="1080354" cy="1477328"/>
            </a:xfrm>
            <a:prstGeom prst="rect">
              <a:avLst/>
            </a:prstGeom>
            <a:noFill/>
            <a:ln w="9525">
              <a:noFill/>
              <a:miter lim="800000"/>
              <a:headEnd/>
              <a:tailEnd/>
            </a:ln>
          </p:spPr>
          <p:txBody>
            <a:bodyPr wrap="none">
              <a:prstTxWarp prst="textNoShape">
                <a:avLst/>
              </a:prstTxWarp>
              <a:spAutoFit/>
            </a:bodyPr>
            <a:lstStyle/>
            <a:p>
              <a:r>
                <a:rPr lang="nl-BE" dirty="0" smtClean="0">
                  <a:latin typeface="Helvetica Neue Thin" charset="0"/>
                  <a:ea typeface="Helvetica Neue Thin" charset="0"/>
                  <a:cs typeface="Helvetica Neue Thin" charset="0"/>
                </a:rPr>
                <a:t>Shod  </a:t>
              </a:r>
              <a:endParaRPr lang="nl-BE" dirty="0">
                <a:latin typeface="Helvetica Neue Thin" charset="0"/>
                <a:ea typeface="Helvetica Neue Thin" charset="0"/>
                <a:cs typeface="Helvetica Neue Thin" charset="0"/>
              </a:endParaRPr>
            </a:p>
            <a:p>
              <a:pPr algn="ctr"/>
              <a:endParaRPr lang="nl-BE" dirty="0">
                <a:latin typeface="Helvetica Neue Thin" charset="0"/>
                <a:ea typeface="Helvetica Neue Thin" charset="0"/>
                <a:cs typeface="Helvetica Neue Thin" charset="0"/>
              </a:endParaRPr>
            </a:p>
            <a:p>
              <a:pPr algn="ctr"/>
              <a:r>
                <a:rPr lang="nl-BE" dirty="0">
                  <a:solidFill>
                    <a:schemeClr val="bg2"/>
                  </a:solidFill>
                  <a:latin typeface="Helvetica Neue Thin" charset="0"/>
                  <a:ea typeface="Helvetica Neue Thin" charset="0"/>
                  <a:cs typeface="Helvetica Neue Thin" charset="0"/>
                </a:rPr>
                <a:t>vs</a:t>
              </a:r>
            </a:p>
            <a:p>
              <a:pPr algn="ctr"/>
              <a:endParaRPr lang="nl-BE" dirty="0">
                <a:latin typeface="Helvetica Neue Thin" charset="0"/>
                <a:ea typeface="Helvetica Neue Thin" charset="0"/>
                <a:cs typeface="Helvetica Neue Thin" charset="0"/>
              </a:endParaRPr>
            </a:p>
            <a:p>
              <a:pPr algn="ctr"/>
              <a:r>
                <a:rPr lang="nl-BE" dirty="0" smtClean="0">
                  <a:latin typeface="Helvetica Neue Thin" charset="0"/>
                  <a:ea typeface="Helvetica Neue Thin" charset="0"/>
                  <a:cs typeface="Helvetica Neue Thin" charset="0"/>
                </a:rPr>
                <a:t>Barefoot</a:t>
              </a:r>
              <a:endParaRPr lang="nl-BE" dirty="0">
                <a:latin typeface="Helvetica Neue Thin" charset="0"/>
                <a:ea typeface="Helvetica Neue Thin" charset="0"/>
                <a:cs typeface="Helvetica Neue Thin" charset="0"/>
              </a:endParaRPr>
            </a:p>
          </p:txBody>
        </p:sp>
        <p:sp>
          <p:nvSpPr>
            <p:cNvPr id="62469" name="TextBox 4"/>
            <p:cNvSpPr txBox="1">
              <a:spLocks noChangeArrowheads="1"/>
            </p:cNvSpPr>
            <p:nvPr/>
          </p:nvSpPr>
          <p:spPr bwMode="auto">
            <a:xfrm>
              <a:off x="6091658" y="4363610"/>
              <a:ext cx="1929695" cy="1477328"/>
            </a:xfrm>
            <a:prstGeom prst="rect">
              <a:avLst/>
            </a:prstGeom>
            <a:noFill/>
            <a:ln w="9525">
              <a:noFill/>
              <a:miter lim="800000"/>
              <a:headEnd/>
              <a:tailEnd/>
            </a:ln>
          </p:spPr>
          <p:txBody>
            <a:bodyPr wrap="none">
              <a:prstTxWarp prst="textNoShape">
                <a:avLst/>
              </a:prstTxWarp>
              <a:spAutoFit/>
            </a:bodyPr>
            <a:lstStyle/>
            <a:p>
              <a:r>
                <a:rPr lang="nl-NL" dirty="0" err="1" smtClean="0">
                  <a:latin typeface="Helvetica Neue Thin" charset="0"/>
                  <a:ea typeface="Helvetica Neue Thin" charset="0"/>
                  <a:cs typeface="Helvetica Neue Thin" charset="0"/>
                </a:rPr>
                <a:t>Artificial</a:t>
              </a:r>
              <a:r>
                <a:rPr lang="nl-NL" dirty="0" smtClean="0">
                  <a:latin typeface="Helvetica Neue Thin" charset="0"/>
                  <a:ea typeface="Helvetica Neue Thin" charset="0"/>
                  <a:cs typeface="Helvetica Neue Thin" charset="0"/>
                </a:rPr>
                <a:t> </a:t>
              </a:r>
              <a:r>
                <a:rPr lang="nl-NL" dirty="0" err="1" smtClean="0">
                  <a:latin typeface="Helvetica Neue Thin" charset="0"/>
                  <a:ea typeface="Helvetica Neue Thin" charset="0"/>
                  <a:cs typeface="Helvetica Neue Thin" charset="0"/>
                </a:rPr>
                <a:t>substrate</a:t>
              </a:r>
              <a:endParaRPr lang="nl-BE" dirty="0">
                <a:latin typeface="Helvetica Neue Thin" charset="0"/>
                <a:ea typeface="Helvetica Neue Thin" charset="0"/>
                <a:cs typeface="Helvetica Neue Thin" charset="0"/>
              </a:endParaRPr>
            </a:p>
            <a:p>
              <a:pPr algn="ctr"/>
              <a:endParaRPr lang="nl-BE" dirty="0">
                <a:latin typeface="Helvetica Neue Thin" charset="0"/>
                <a:ea typeface="Helvetica Neue Thin" charset="0"/>
                <a:cs typeface="Helvetica Neue Thin" charset="0"/>
              </a:endParaRPr>
            </a:p>
            <a:p>
              <a:pPr algn="ctr"/>
              <a:r>
                <a:rPr lang="nl-BE" dirty="0">
                  <a:solidFill>
                    <a:schemeClr val="bg2"/>
                  </a:solidFill>
                  <a:latin typeface="Helvetica Neue Thin" charset="0"/>
                  <a:ea typeface="Helvetica Neue Thin" charset="0"/>
                  <a:cs typeface="Helvetica Neue Thin" charset="0"/>
                </a:rPr>
                <a:t>vs</a:t>
              </a:r>
            </a:p>
            <a:p>
              <a:endParaRPr lang="nl-BE" dirty="0">
                <a:latin typeface="Helvetica Neue Thin" charset="0"/>
                <a:ea typeface="Helvetica Neue Thin" charset="0"/>
                <a:cs typeface="Helvetica Neue Thin" charset="0"/>
              </a:endParaRPr>
            </a:p>
            <a:p>
              <a:pPr algn="ctr"/>
              <a:r>
                <a:rPr lang="nl-BE" dirty="0" smtClean="0">
                  <a:latin typeface="Helvetica Neue Thin" charset="0"/>
                  <a:ea typeface="Helvetica Neue Thin" charset="0"/>
                  <a:cs typeface="Helvetica Neue Thin" charset="0"/>
                </a:rPr>
                <a:t>Natural substrate</a:t>
              </a:r>
              <a:endParaRPr lang="en-GB" dirty="0">
                <a:latin typeface="Helvetica Neue Thin" charset="0"/>
                <a:ea typeface="Helvetica Neue Thin" charset="0"/>
                <a:cs typeface="Helvetica Neue Thin" charset="0"/>
              </a:endParaRPr>
            </a:p>
          </p:txBody>
        </p:sp>
        <p:cxnSp>
          <p:nvCxnSpPr>
            <p:cNvPr id="7" name="Straight Arrow Connector 6"/>
            <p:cNvCxnSpPr/>
            <p:nvPr/>
          </p:nvCxnSpPr>
          <p:spPr>
            <a:xfrm>
              <a:off x="5104036" y="5697808"/>
              <a:ext cx="714375"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5104036" y="4552964"/>
              <a:ext cx="714375"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5104036" y="4863585"/>
              <a:ext cx="714375" cy="48895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10800000">
              <a:off x="5105624" y="4852472"/>
              <a:ext cx="712787" cy="50006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grpSp>
      <p:sp>
        <p:nvSpPr>
          <p:cNvPr id="3" name="Tekstvak 2"/>
          <p:cNvSpPr txBox="1"/>
          <p:nvPr/>
        </p:nvSpPr>
        <p:spPr>
          <a:xfrm>
            <a:off x="365198" y="233054"/>
            <a:ext cx="8991599" cy="265907"/>
          </a:xfrm>
          <a:prstGeom prst="rect">
            <a:avLst/>
          </a:prstGeom>
          <a:noFill/>
        </p:spPr>
        <p:txBody>
          <a:bodyPr wrap="square" lIns="0" tIns="0" rIns="0" bIns="0" rtlCol="0">
            <a:spAutoFit/>
          </a:bodyPr>
          <a:lstStyle/>
          <a:p>
            <a:pPr>
              <a:lnSpc>
                <a:spcPct val="96000"/>
              </a:lnSpc>
            </a:pPr>
            <a:r>
              <a:rPr lang="nl-BE" b="1" dirty="0" smtClean="0">
                <a:latin typeface="Helvetica Neue Thin" charset="0"/>
                <a:ea typeface="Helvetica Neue Thin" charset="0"/>
                <a:cs typeface="Helvetica Neue Thin" charset="0"/>
              </a:rPr>
              <a:t>FEET </a:t>
            </a:r>
            <a:r>
              <a:rPr lang="en-GB" dirty="0" smtClean="0">
                <a:latin typeface="Helvetica Neue Thin" charset="0"/>
                <a:ea typeface="Helvetica Neue Thin" charset="0"/>
                <a:cs typeface="Helvetica Neue Thin" charset="0"/>
              </a:rPr>
              <a:t> </a:t>
            </a:r>
            <a:r>
              <a:rPr lang="en-GB" dirty="0" smtClean="0">
                <a:latin typeface="Helvetica Neue Thin" charset="0"/>
                <a:ea typeface="Helvetica Neue Thin" charset="0"/>
                <a:cs typeface="Helvetica Neue Thin" charset="0"/>
              </a:rPr>
              <a:t>Walking </a:t>
            </a:r>
            <a:r>
              <a:rPr lang="en-GB" dirty="0">
                <a:latin typeface="Helvetica Neue Thin" charset="0"/>
                <a:ea typeface="Helvetica Neue Thin" charset="0"/>
                <a:cs typeface="Helvetica Neue Thin" charset="0"/>
              </a:rPr>
              <a:t>on natural and artificial </a:t>
            </a:r>
            <a:r>
              <a:rPr lang="en-GB" dirty="0" smtClean="0">
                <a:latin typeface="Helvetica Neue Thin" charset="0"/>
                <a:ea typeface="Helvetica Neue Thin" charset="0"/>
                <a:cs typeface="Helvetica Neue Thin" charset="0"/>
              </a:rPr>
              <a:t>substrates: </a:t>
            </a:r>
            <a:r>
              <a:rPr lang="en-GB" dirty="0" smtClean="0">
                <a:latin typeface="Helvetica Neue Thin" charset="0"/>
                <a:ea typeface="Helvetica Neue Thin" charset="0"/>
                <a:cs typeface="Helvetica Neue Thin" charset="0"/>
              </a:rPr>
              <a:t> the </a:t>
            </a:r>
            <a:r>
              <a:rPr lang="en-GB" dirty="0">
                <a:latin typeface="Helvetica Neue Thin" charset="0"/>
                <a:ea typeface="Helvetica Neue Thin" charset="0"/>
                <a:cs typeface="Helvetica Neue Thin" charset="0"/>
              </a:rPr>
              <a:t>effect of indigenous </a:t>
            </a:r>
            <a:r>
              <a:rPr lang="en-GB" dirty="0" smtClean="0">
                <a:latin typeface="Helvetica Neue Thin" charset="0"/>
                <a:ea typeface="Helvetica Neue Thin" charset="0"/>
                <a:cs typeface="Helvetica Neue Thin" charset="0"/>
              </a:rPr>
              <a:t>footwear.</a:t>
            </a:r>
            <a:endParaRPr lang="en-US" dirty="0" smtClean="0">
              <a:latin typeface="Helvetica Neue Thin" charset="0"/>
              <a:ea typeface="Helvetica Neue Thin" charset="0"/>
              <a:cs typeface="Helvetica Neue Thin" charset="0"/>
            </a:endParaRPr>
          </a:p>
        </p:txBody>
      </p:sp>
      <p:grpSp>
        <p:nvGrpSpPr>
          <p:cNvPr id="4" name="Group 3"/>
          <p:cNvGrpSpPr/>
          <p:nvPr/>
        </p:nvGrpSpPr>
        <p:grpSpPr>
          <a:xfrm>
            <a:off x="5323311" y="1261702"/>
            <a:ext cx="3398436" cy="4464038"/>
            <a:chOff x="5323311" y="1261702"/>
            <a:chExt cx="3398436" cy="4464038"/>
          </a:xfrm>
        </p:grpSpPr>
        <p:pic>
          <p:nvPicPr>
            <p:cNvPr id="22" name="Picture 2" descr="K:\20100115-31 - India (niet professioneel)\jpeg 20pct\BAA_18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23311" y="1261702"/>
              <a:ext cx="3398436" cy="4464038"/>
            </a:xfrm>
            <a:prstGeom prst="rect">
              <a:avLst/>
            </a:prstGeom>
            <a:noFill/>
            <a:ln w="9525">
              <a:noFill/>
              <a:miter lim="800000"/>
              <a:headEnd/>
              <a:tailEnd/>
            </a:ln>
          </p:spPr>
        </p:pic>
        <p:sp>
          <p:nvSpPr>
            <p:cNvPr id="23" name="TextBox 8"/>
            <p:cNvSpPr txBox="1">
              <a:spLocks noChangeArrowheads="1"/>
            </p:cNvSpPr>
            <p:nvPr/>
          </p:nvSpPr>
          <p:spPr bwMode="auto">
            <a:xfrm>
              <a:off x="6911042" y="5333543"/>
              <a:ext cx="1559851" cy="369332"/>
            </a:xfrm>
            <a:prstGeom prst="rect">
              <a:avLst/>
            </a:prstGeom>
            <a:noFill/>
            <a:ln w="9525">
              <a:noFill/>
              <a:miter lim="800000"/>
              <a:headEnd/>
              <a:tailEnd/>
            </a:ln>
          </p:spPr>
          <p:txBody>
            <a:bodyPr wrap="none">
              <a:prstTxWarp prst="textNoShape">
                <a:avLst/>
              </a:prstTxWarp>
              <a:spAutoFit/>
            </a:bodyPr>
            <a:lstStyle/>
            <a:p>
              <a:r>
                <a:rPr lang="nl-BE" dirty="0">
                  <a:solidFill>
                    <a:srgbClr val="000000"/>
                  </a:solidFill>
                  <a:latin typeface="Helvetica Neue Thin" charset="0"/>
                  <a:ea typeface="Helvetica Neue Thin" charset="0"/>
                  <a:cs typeface="Helvetica Neue Thin" charset="0"/>
                </a:rPr>
                <a:t>Accelerometry</a:t>
              </a:r>
              <a:endParaRPr lang="en-GB" dirty="0">
                <a:solidFill>
                  <a:srgbClr val="000000"/>
                </a:solidFill>
                <a:latin typeface="Helvetica Neue Thin" charset="0"/>
                <a:ea typeface="Helvetica Neue Thin" charset="0"/>
                <a:cs typeface="Helvetica Neue Thin" charset="0"/>
              </a:endParaRPr>
            </a:p>
          </p:txBody>
        </p:sp>
        <p:sp>
          <p:nvSpPr>
            <p:cNvPr id="24" name="TextBox 7"/>
            <p:cNvSpPr txBox="1">
              <a:spLocks noChangeArrowheads="1"/>
            </p:cNvSpPr>
            <p:nvPr/>
          </p:nvSpPr>
          <p:spPr bwMode="auto">
            <a:xfrm>
              <a:off x="7205294" y="4059144"/>
              <a:ext cx="1296509" cy="369332"/>
            </a:xfrm>
            <a:prstGeom prst="rect">
              <a:avLst/>
            </a:prstGeom>
            <a:noFill/>
            <a:ln w="9525">
              <a:noFill/>
              <a:miter lim="800000"/>
              <a:headEnd/>
              <a:tailEnd/>
            </a:ln>
          </p:spPr>
          <p:txBody>
            <a:bodyPr wrap="none">
              <a:prstTxWarp prst="textNoShape">
                <a:avLst/>
              </a:prstTxWarp>
              <a:spAutoFit/>
            </a:bodyPr>
            <a:lstStyle/>
            <a:p>
              <a:r>
                <a:rPr lang="nl-BE" dirty="0">
                  <a:solidFill>
                    <a:srgbClr val="000000"/>
                  </a:solidFill>
                  <a:latin typeface="Helvetica Neue Thin" charset="0"/>
                  <a:ea typeface="Helvetica Neue Thin" charset="0"/>
                  <a:cs typeface="Helvetica Neue Thin" charset="0"/>
                </a:rPr>
                <a:t>Goniometry</a:t>
              </a:r>
              <a:endParaRPr lang="en-GB" dirty="0">
                <a:solidFill>
                  <a:srgbClr val="000000"/>
                </a:solidFill>
                <a:latin typeface="Helvetica Neue Thin" charset="0"/>
                <a:ea typeface="Helvetica Neue Thin" charset="0"/>
                <a:cs typeface="Helvetica Neue Thin" charset="0"/>
              </a:endParaRPr>
            </a:p>
          </p:txBody>
        </p:sp>
        <p:sp>
          <p:nvSpPr>
            <p:cNvPr id="25" name="TextBox 6"/>
            <p:cNvSpPr txBox="1">
              <a:spLocks noChangeArrowheads="1"/>
            </p:cNvSpPr>
            <p:nvPr/>
          </p:nvSpPr>
          <p:spPr bwMode="auto">
            <a:xfrm>
              <a:off x="7571482" y="2504152"/>
              <a:ext cx="782587" cy="369332"/>
            </a:xfrm>
            <a:prstGeom prst="rect">
              <a:avLst/>
            </a:prstGeom>
            <a:noFill/>
            <a:ln w="9525">
              <a:noFill/>
              <a:miter lim="800000"/>
              <a:headEnd/>
              <a:tailEnd/>
            </a:ln>
          </p:spPr>
          <p:txBody>
            <a:bodyPr wrap="none">
              <a:prstTxWarp prst="textNoShape">
                <a:avLst/>
              </a:prstTxWarp>
              <a:spAutoFit/>
            </a:bodyPr>
            <a:lstStyle/>
            <a:p>
              <a:r>
                <a:rPr lang="nl-BE" dirty="0">
                  <a:latin typeface="Helvetica Neue Thin" charset="0"/>
                  <a:ea typeface="Helvetica Neue Thin" charset="0"/>
                  <a:cs typeface="Helvetica Neue Thin" charset="0"/>
                </a:rPr>
                <a:t>sEMG</a:t>
              </a:r>
              <a:endParaRPr lang="en-GB" dirty="0">
                <a:latin typeface="Helvetica Neue Thin" charset="0"/>
                <a:ea typeface="Helvetica Neue Thin" charset="0"/>
                <a:cs typeface="Helvetica Neue Thin" charset="0"/>
              </a:endParaRPr>
            </a:p>
          </p:txBody>
        </p:sp>
      </p:grpSp>
    </p:spTree>
    <p:extLst>
      <p:ext uri="{BB962C8B-B14F-4D97-AF65-F5344CB8AC3E}">
        <p14:creationId xmlns:p14="http://schemas.microsoft.com/office/powerpoint/2010/main" val="1733375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4515" y="158116"/>
            <a:ext cx="4717636" cy="6085840"/>
          </a:xfr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9042" y="158115"/>
            <a:ext cx="4764958" cy="6085840"/>
          </a:xfrm>
          <a:prstGeom prst="rect">
            <a:avLst/>
          </a:prstGeom>
        </p:spPr>
      </p:pic>
    </p:spTree>
    <p:extLst>
      <p:ext uri="{BB962C8B-B14F-4D97-AF65-F5344CB8AC3E}">
        <p14:creationId xmlns:p14="http://schemas.microsoft.com/office/powerpoint/2010/main" val="1309471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 y="-1424775"/>
            <a:ext cx="9265920" cy="9265920"/>
          </a:xfrm>
          <a:prstGeom prst="rect">
            <a:avLst/>
          </a:prstGeom>
        </p:spPr>
      </p:pic>
    </p:spTree>
    <p:extLst>
      <p:ext uri="{BB962C8B-B14F-4D97-AF65-F5344CB8AC3E}">
        <p14:creationId xmlns:p14="http://schemas.microsoft.com/office/powerpoint/2010/main" val="3054077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9" y="1077534"/>
            <a:ext cx="9149729" cy="4739521"/>
          </a:xfrm>
          <a:prstGeom prst="rect">
            <a:avLst/>
          </a:prstGeom>
        </p:spPr>
      </p:pic>
    </p:spTree>
    <p:extLst>
      <p:ext uri="{BB962C8B-B14F-4D97-AF65-F5344CB8AC3E}">
        <p14:creationId xmlns:p14="http://schemas.microsoft.com/office/powerpoint/2010/main" val="1245844703"/>
      </p:ext>
    </p:extLst>
  </p:cSld>
  <p:clrMapOvr>
    <a:masterClrMapping/>
  </p:clrMapOvr>
  <mc:AlternateContent xmlns:mc="http://schemas.openxmlformats.org/markup-compatibility/2006" xmlns:p14="http://schemas.microsoft.com/office/powerpoint/2010/main">
    <mc:Choice Requires="p14">
      <p:transition p14:dur="0" advTm="86"/>
    </mc:Choice>
    <mc:Fallback xmlns="">
      <p:transition advTm="8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15237" y="765442"/>
            <a:ext cx="5351145" cy="358240"/>
          </a:xfrm>
          <a:prstGeom prst="rect">
            <a:avLst/>
          </a:prstGeom>
        </p:spPr>
        <p:txBody>
          <a:bodyPr wrap="none">
            <a:spAutoFit/>
          </a:bodyPr>
          <a:lstStyle/>
          <a:p>
            <a:pPr>
              <a:lnSpc>
                <a:spcPct val="96000"/>
              </a:lnSpc>
            </a:pPr>
            <a:r>
              <a:rPr lang="en-US" b="1" dirty="0" smtClean="0">
                <a:latin typeface="Helvetica Neue"/>
                <a:cs typeface="Helvetica Neue"/>
              </a:rPr>
              <a:t>PEOPLE </a:t>
            </a:r>
            <a:r>
              <a:rPr lang="nl-NL" dirty="0" smtClean="0">
                <a:latin typeface="Helvetica Neue"/>
                <a:cs typeface="Helvetica Neue"/>
              </a:rPr>
              <a:t> </a:t>
            </a:r>
            <a:r>
              <a:rPr lang="en-US" dirty="0" err="1" smtClean="0">
                <a:solidFill>
                  <a:srgbClr val="000000"/>
                </a:solidFill>
                <a:latin typeface="Helvetica Neue Thin" charset="0"/>
                <a:ea typeface="Helvetica Neue Thin" charset="0"/>
                <a:cs typeface="Helvetica Neue Thin" charset="0"/>
              </a:rPr>
              <a:t>Ju’Hoansi</a:t>
            </a:r>
            <a:r>
              <a:rPr lang="en-US" dirty="0" smtClean="0">
                <a:solidFill>
                  <a:srgbClr val="000000"/>
                </a:solidFill>
                <a:latin typeface="Helvetica Neue Thin" charset="0"/>
                <a:ea typeface="Helvetica Neue Thin" charset="0"/>
                <a:cs typeface="Helvetica Neue Thin" charset="0"/>
              </a:rPr>
              <a:t>, people of the Kalahari, Namibia.</a:t>
            </a:r>
            <a:endParaRPr lang="en-US" dirty="0">
              <a:solidFill>
                <a:srgbClr val="000000"/>
              </a:solidFill>
              <a:latin typeface="Helvetica Neue Thin" charset="0"/>
              <a:ea typeface="Helvetica Neue Thin" charset="0"/>
              <a:cs typeface="Helvetica Neue Thin" charset="0"/>
            </a:endParaRPr>
          </a:p>
        </p:txBody>
      </p:sp>
      <p:pic>
        <p:nvPicPr>
          <p:cNvPr id="7" name="Afbeelding 6" descr="IMG_11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237" y="4343399"/>
            <a:ext cx="2596071" cy="1848357"/>
          </a:xfrm>
          <a:prstGeom prst="rect">
            <a:avLst/>
          </a:prstGeom>
        </p:spPr>
      </p:pic>
      <p:sp>
        <p:nvSpPr>
          <p:cNvPr id="9" name="5-puntige ster 8"/>
          <p:cNvSpPr/>
          <p:nvPr/>
        </p:nvSpPr>
        <p:spPr>
          <a:xfrm>
            <a:off x="1638179" y="1954076"/>
            <a:ext cx="219364" cy="207818"/>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0000"/>
              </a:solidFill>
            </a:endParaRPr>
          </a:p>
        </p:txBody>
      </p:sp>
      <p:pic>
        <p:nvPicPr>
          <p:cNvPr id="5" name="Afbeelding 4"/>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415238" y="1615207"/>
            <a:ext cx="2596071" cy="2648183"/>
          </a:xfrm>
          <a:prstGeom prst="rect">
            <a:avLst/>
          </a:prstGeom>
        </p:spPr>
      </p:pic>
      <p:pic>
        <p:nvPicPr>
          <p:cNvPr id="8" name="Afbeelding 4" descr="IMG_555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63176" y="1615208"/>
            <a:ext cx="5777343" cy="4576548"/>
          </a:xfrm>
          <a:prstGeom prst="rect">
            <a:avLst/>
          </a:prstGeom>
        </p:spPr>
      </p:pic>
    </p:spTree>
    <p:extLst>
      <p:ext uri="{BB962C8B-B14F-4D97-AF65-F5344CB8AC3E}">
        <p14:creationId xmlns:p14="http://schemas.microsoft.com/office/powerpoint/2010/main" val="311640058"/>
      </p:ext>
    </p:extLst>
  </p:cSld>
  <p:clrMapOvr>
    <a:masterClrMapping/>
  </p:clrMapOvr>
  <mc:AlternateContent xmlns:mc="http://schemas.openxmlformats.org/markup-compatibility/2006" xmlns:p14="http://schemas.microsoft.com/office/powerpoint/2010/main">
    <mc:Choice Requires="p14">
      <p:transition p14:dur="0" advTm="1486"/>
    </mc:Choice>
    <mc:Fallback xmlns="">
      <p:transition advTm="148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6000"/>
              </a:lnSpc>
            </a:pPr>
            <a:r>
              <a:rPr lang="nl-BE" sz="1800" b="1" dirty="0" smtClean="0">
                <a:latin typeface="Helvetica Neue"/>
                <a:cs typeface="Helvetica Neue"/>
              </a:rPr>
              <a:t>PLANET </a:t>
            </a:r>
            <a:r>
              <a:rPr lang="en-US" sz="1800" dirty="0" err="1" smtClean="0">
                <a:solidFill>
                  <a:srgbClr val="000000"/>
                </a:solidFill>
                <a:latin typeface="Helvetica Neue Thin" charset="0"/>
                <a:ea typeface="Helvetica Neue Thin" charset="0"/>
                <a:cs typeface="Helvetica Neue Thin" charset="0"/>
              </a:rPr>
              <a:t>Ju’Hoansi</a:t>
            </a:r>
            <a:r>
              <a:rPr lang="en-US" sz="1800" dirty="0">
                <a:solidFill>
                  <a:srgbClr val="000000"/>
                </a:solidFill>
                <a:latin typeface="Helvetica Neue Thin" charset="0"/>
                <a:ea typeface="Helvetica Neue Thin" charset="0"/>
                <a:cs typeface="Helvetica Neue Thin" charset="0"/>
              </a:rPr>
              <a:t>, people of the Kalahari, Namibia.</a:t>
            </a:r>
            <a:endParaRPr lang="en-US" sz="1800" dirty="0">
              <a:solidFill>
                <a:srgbClr val="000000"/>
              </a:solidFill>
              <a:latin typeface="Helvetica Neue Thin" charset="0"/>
              <a:ea typeface="Helvetica Neue Thin" charset="0"/>
              <a:cs typeface="Helvetica Neue Thin" charset="0"/>
            </a:endParaRP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407" y="1304587"/>
            <a:ext cx="4800600" cy="3295648"/>
          </a:xfrm>
        </p:spPr>
      </p:pic>
      <p:pic>
        <p:nvPicPr>
          <p:cNvPr id="13" name="Picture 12"/>
          <p:cNvPicPr/>
          <p:nvPr/>
        </p:nvPicPr>
        <p:blipFill>
          <a:blip r:embed="rId4">
            <a:extLst>
              <a:ext uri="{28A0092B-C50C-407E-A947-70E740481C1C}">
                <a14:useLocalDpi xmlns:a14="http://schemas.microsoft.com/office/drawing/2010/main"/>
              </a:ext>
            </a:extLst>
          </a:blip>
          <a:stretch>
            <a:fillRect/>
          </a:stretch>
        </p:blipFill>
        <p:spPr>
          <a:xfrm>
            <a:off x="3820886" y="2386692"/>
            <a:ext cx="4788353" cy="3614058"/>
          </a:xfrm>
          <a:prstGeom prst="rect">
            <a:avLst/>
          </a:prstGeom>
        </p:spPr>
      </p:pic>
      <p:cxnSp>
        <p:nvCxnSpPr>
          <p:cNvPr id="14" name="Straight Arrow Connector 13"/>
          <p:cNvCxnSpPr/>
          <p:nvPr/>
        </p:nvCxnSpPr>
        <p:spPr>
          <a:xfrm>
            <a:off x="5463948" y="2228255"/>
            <a:ext cx="1212397" cy="827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651282"/>
      </p:ext>
    </p:extLst>
  </p:cSld>
  <p:clrMapOvr>
    <a:masterClrMapping/>
  </p:clrMapOvr>
  <mc:AlternateContent xmlns:mc="http://schemas.openxmlformats.org/markup-compatibility/2006" xmlns:p14="http://schemas.microsoft.com/office/powerpoint/2010/main">
    <mc:Choice Requires="p14">
      <p:transition p14:dur="0" advTm="2492"/>
    </mc:Choice>
    <mc:Fallback xmlns="">
      <p:transition advTm="249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3" name="Afbeelding 2" descr="SVE_11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637" y="7445"/>
            <a:ext cx="4928996" cy="3287640"/>
          </a:xfrm>
          <a:prstGeom prst="rect">
            <a:avLst/>
          </a:prstGeom>
        </p:spPr>
      </p:pic>
      <p:pic>
        <p:nvPicPr>
          <p:cNvPr id="4" name="Afbeelding 3" descr="SVE_119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600" y="3283745"/>
            <a:ext cx="5461917" cy="3643098"/>
          </a:xfrm>
          <a:prstGeom prst="rect">
            <a:avLst/>
          </a:prstGeom>
        </p:spPr>
      </p:pic>
      <p:pic>
        <p:nvPicPr>
          <p:cNvPr id="5" name="Afbeelding 4" descr="SVE_123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176" y="7445"/>
            <a:ext cx="4928996" cy="3287641"/>
          </a:xfrm>
          <a:prstGeom prst="rect">
            <a:avLst/>
          </a:prstGeom>
        </p:spPr>
      </p:pic>
      <p:pic>
        <p:nvPicPr>
          <p:cNvPr id="6" name="Afbeelding 5" descr="SVE_109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6983" y="3295085"/>
            <a:ext cx="5444913" cy="3631757"/>
          </a:xfrm>
          <a:prstGeom prst="rect">
            <a:avLst/>
          </a:prstGeom>
        </p:spPr>
      </p:pic>
      <p:sp>
        <p:nvSpPr>
          <p:cNvPr id="7" name="Title 6"/>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1059238194"/>
      </p:ext>
    </p:extLst>
  </p:cSld>
  <p:clrMapOvr>
    <a:masterClrMapping/>
  </p:clrMapOvr>
  <mc:AlternateContent xmlns:mc="http://schemas.openxmlformats.org/markup-compatibility/2006" xmlns:p14="http://schemas.microsoft.com/office/powerpoint/2010/main">
    <mc:Choice Requires="p14">
      <p:transition spd="slow" p14:dur="2000" advTm="855"/>
    </mc:Choice>
    <mc:Fallback xmlns="">
      <p:transition spd="slow" advTm="85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762000" y="660400"/>
            <a:ext cx="7620000" cy="5537200"/>
          </a:xfrm>
          <a:prstGeom prst="rect">
            <a:avLst/>
          </a:prstGeom>
        </p:spPr>
      </p:pic>
    </p:spTree>
    <p:extLst>
      <p:ext uri="{BB962C8B-B14F-4D97-AF65-F5344CB8AC3E}">
        <p14:creationId xmlns:p14="http://schemas.microsoft.com/office/powerpoint/2010/main" val="398058576"/>
      </p:ext>
    </p:extLst>
  </p:cSld>
  <p:clrMapOvr>
    <a:masterClrMapping/>
  </p:clrMapOvr>
  <mc:AlternateContent xmlns:mc="http://schemas.openxmlformats.org/markup-compatibility/2006" xmlns:p14="http://schemas.microsoft.com/office/powerpoint/2010/main">
    <mc:Choice Requires="p14">
      <p:transition spd="slow" p14:dur="2000" advTm="4372"/>
    </mc:Choice>
    <mc:Fallback xmlns="">
      <p:transition spd="slow" advTm="437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G_539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224" y="2666061"/>
            <a:ext cx="5285132" cy="3523421"/>
          </a:xfrm>
          <a:prstGeom prst="rect">
            <a:avLst/>
          </a:prstGeom>
        </p:spPr>
      </p:pic>
      <p:pic>
        <p:nvPicPr>
          <p:cNvPr id="4" name="Afbeelding 3" descr="IMG_538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2286" y="2666060"/>
            <a:ext cx="5285132" cy="3523421"/>
          </a:xfrm>
          <a:prstGeom prst="rect">
            <a:avLst/>
          </a:prstGeom>
        </p:spPr>
      </p:pic>
      <p:sp>
        <p:nvSpPr>
          <p:cNvPr id="5" name="Rechthoek 3"/>
          <p:cNvSpPr/>
          <p:nvPr/>
        </p:nvSpPr>
        <p:spPr>
          <a:xfrm>
            <a:off x="415237" y="765442"/>
            <a:ext cx="3947106" cy="358240"/>
          </a:xfrm>
          <a:prstGeom prst="rect">
            <a:avLst/>
          </a:prstGeom>
        </p:spPr>
        <p:txBody>
          <a:bodyPr wrap="none">
            <a:spAutoFit/>
          </a:bodyPr>
          <a:lstStyle/>
          <a:p>
            <a:pPr>
              <a:lnSpc>
                <a:spcPct val="96000"/>
              </a:lnSpc>
            </a:pPr>
            <a:r>
              <a:rPr lang="en-US" b="1" dirty="0" smtClean="0">
                <a:latin typeface="Helvetica Neue Thin" charset="0"/>
                <a:ea typeface="Helvetica Neue Thin" charset="0"/>
                <a:cs typeface="Helvetica Neue Thin" charset="0"/>
              </a:rPr>
              <a:t>PEOPLE</a:t>
            </a:r>
            <a:r>
              <a:rPr lang="en-US" dirty="0" smtClean="0">
                <a:latin typeface="Helvetica Neue Thin" charset="0"/>
                <a:ea typeface="Helvetica Neue Thin" charset="0"/>
                <a:cs typeface="Helvetica Neue Thin" charset="0"/>
              </a:rPr>
              <a:t> </a:t>
            </a:r>
            <a:r>
              <a:rPr lang="nl-NL" dirty="0" smtClean="0">
                <a:latin typeface="Helvetica Neue Thin" charset="0"/>
                <a:ea typeface="Helvetica Neue Thin" charset="0"/>
                <a:cs typeface="Helvetica Neue Thin" charset="0"/>
              </a:rPr>
              <a:t> </a:t>
            </a:r>
            <a:r>
              <a:rPr lang="en-US" dirty="0" err="1" smtClean="0">
                <a:solidFill>
                  <a:srgbClr val="000000"/>
                </a:solidFill>
                <a:latin typeface="Helvetica Neue Thin" charset="0"/>
                <a:ea typeface="Helvetica Neue Thin" charset="0"/>
                <a:cs typeface="Helvetica Neue Thin" charset="0"/>
              </a:rPr>
              <a:t>Ju’Hoansi</a:t>
            </a:r>
            <a:r>
              <a:rPr lang="en-US" dirty="0" smtClean="0">
                <a:solidFill>
                  <a:srgbClr val="000000"/>
                </a:solidFill>
                <a:latin typeface="Helvetica Neue Thin" charset="0"/>
                <a:ea typeface="Helvetica Neue Thin" charset="0"/>
                <a:cs typeface="Helvetica Neue Thin" charset="0"/>
              </a:rPr>
              <a:t>, training, Namibia.</a:t>
            </a:r>
            <a:endParaRPr lang="en-US" dirty="0">
              <a:solidFill>
                <a:srgbClr val="000000"/>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930901866"/>
      </p:ext>
    </p:extLst>
  </p:cSld>
  <p:clrMapOvr>
    <a:masterClrMapping/>
  </p:clrMapOvr>
  <mc:AlternateContent xmlns:mc="http://schemas.openxmlformats.org/markup-compatibility/2006" xmlns:p14="http://schemas.microsoft.com/office/powerpoint/2010/main">
    <mc:Choice Requires="p14">
      <p:transition spd="slow" p14:dur="2000" advTm="10660"/>
    </mc:Choice>
    <mc:Fallback xmlns="">
      <p:transition spd="slow" advTm="1066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G_03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19" y="2120621"/>
            <a:ext cx="5393502" cy="4045127"/>
          </a:xfrm>
          <a:prstGeom prst="rect">
            <a:avLst/>
          </a:prstGeom>
        </p:spPr>
      </p:pic>
      <p:pic>
        <p:nvPicPr>
          <p:cNvPr id="4" name="Afbeelding 3" descr="IMG_038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4603" y="2108317"/>
            <a:ext cx="5395565" cy="4046674"/>
          </a:xfrm>
          <a:prstGeom prst="rect">
            <a:avLst/>
          </a:prstGeom>
        </p:spPr>
      </p:pic>
      <p:sp>
        <p:nvSpPr>
          <p:cNvPr id="5" name="Rechthoek 3"/>
          <p:cNvSpPr/>
          <p:nvPr/>
        </p:nvSpPr>
        <p:spPr>
          <a:xfrm>
            <a:off x="415237" y="765442"/>
            <a:ext cx="3613874" cy="328680"/>
          </a:xfrm>
          <a:prstGeom prst="rect">
            <a:avLst/>
          </a:prstGeom>
        </p:spPr>
        <p:txBody>
          <a:bodyPr wrap="none">
            <a:spAutoFit/>
          </a:bodyPr>
          <a:lstStyle/>
          <a:p>
            <a:pPr>
              <a:lnSpc>
                <a:spcPct val="96000"/>
              </a:lnSpc>
            </a:pPr>
            <a:r>
              <a:rPr lang="en-US" sz="1600" b="1" dirty="0" smtClean="0">
                <a:latin typeface="Helvetica Neue"/>
                <a:cs typeface="Helvetica Neue"/>
              </a:rPr>
              <a:t>PEOPLE </a:t>
            </a:r>
            <a:r>
              <a:rPr lang="nl-NL" sz="1600" dirty="0" smtClean="0">
                <a:latin typeface="Helvetica Neue"/>
                <a:cs typeface="Helvetica Neue"/>
              </a:rPr>
              <a:t> </a:t>
            </a:r>
            <a:r>
              <a:rPr lang="en-US" sz="1600" dirty="0" err="1" smtClean="0">
                <a:solidFill>
                  <a:srgbClr val="000000"/>
                </a:solidFill>
                <a:latin typeface="Helvetica Neue"/>
                <a:cs typeface="Helvetica Neue"/>
              </a:rPr>
              <a:t>Ju’Hoansi</a:t>
            </a:r>
            <a:r>
              <a:rPr lang="en-US" sz="1600" dirty="0" smtClean="0">
                <a:solidFill>
                  <a:srgbClr val="000000"/>
                </a:solidFill>
                <a:latin typeface="Helvetica Neue"/>
                <a:cs typeface="Helvetica Neue"/>
              </a:rPr>
              <a:t>, atelier, Namibia.</a:t>
            </a:r>
            <a:endParaRPr lang="en-US" sz="1600" dirty="0">
              <a:solidFill>
                <a:srgbClr val="000000"/>
              </a:solidFill>
              <a:latin typeface="Helvetica Neue"/>
              <a:cs typeface="Helvetica Neue"/>
            </a:endParaRPr>
          </a:p>
        </p:txBody>
      </p:sp>
    </p:spTree>
    <p:extLst>
      <p:ext uri="{BB962C8B-B14F-4D97-AF65-F5344CB8AC3E}">
        <p14:creationId xmlns:p14="http://schemas.microsoft.com/office/powerpoint/2010/main" val="1189328258"/>
      </p:ext>
    </p:extLst>
  </p:cSld>
  <p:clrMapOvr>
    <a:masterClrMapping/>
  </p:clrMapOvr>
  <mc:AlternateContent xmlns:mc="http://schemas.openxmlformats.org/markup-compatibility/2006" xmlns:p14="http://schemas.microsoft.com/office/powerpoint/2010/main">
    <mc:Choice Requires="p14">
      <p:transition spd="slow" p14:dur="2000" advTm="1108"/>
    </mc:Choice>
    <mc:Fallback xmlns="">
      <p:transition spd="slow" advTm="110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endParaRPr lang="en-US" dirty="0"/>
          </a:p>
        </p:txBody>
      </p:sp>
      <p:sp>
        <p:nvSpPr>
          <p:cNvPr id="4" name="AutoShape 2" descr="data:image/jpeg;base64,/9j/4AAQSkZJRgABAQAAAQABAAD/2wBDABALDA4MChAODQ4SERATGCgaGBYWGDEjJR0oOjM9PDkzODdASFxOQERXRTc4UG1RV19iZ2hnPk1xeXBkeFxlZ2P/2wBDARESEhgVGC8aGi9jQjhCY2NjY2NjY2NjY2NjY2NjY2NjY2NjY2NjY2NjY2NjY2NjY2NjY2NjY2NjY2NjY2NjY2P/wAARCANTB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Gk/GlxRiuo5AHuaD60EUYpiDH4UY4o/nR0zQAgpSKWk60AA/SgUdKWgAo6UdfpS0AJ2pe1BoHWgAxSYz9KXtS0AJjFFGeMUvagBDR2pTk96Tn1oAKWjoaKAAUUUvegBKKXNHfmgBM0tHeigApMUtFACYpaDRigBBxS0AUUAHNGKOmKO1ABijtRS0AJRxRS0AJiilo9KAExRS0UDEpaKPSgQGg0UUAFFGKBQAYoxS0UAJS0Y6UUAJijFLQKACj60e1HSgAqnq//IOl/DH5irlUtX/5B8n4fzpPYa3F0z/j2H4fyq5VLSDuswTV6lDYqe4n0o60tFUSFGKMUUCDH4UGgUUAFFFL2oAT6UUvFFACdKKXFFAwpO1LRQIKKKMUAGKKKKAClpKKAD6UfWiigAooooAKM0etKaACkpaSgBTSYpaKADFFFLQAhoxzS0lAw7UUUtAhKKKWgBO1FGKXFACYoopaAExRS4pKADqKO1KRQaAEopaMUAFFFHWgYfjSUtFACYooNHegQdBRRR3oAO1JS0UAFJS0YoAKT8KWigBKKXpRQAmKWlpKAEope1HWgBOlFLRQAmKKXrRQAmKWiigAoxRRQMSlxRRQIKQ9aWg0AJRRig0AFJS0UAFFFFACUUtFACUUtGKAExRS0UAJRjNLSUAGKSlooASilooAgNL0oxRikMPeijFH8qBCUtGKUD60wEAoo5ooAKUCkxS/rQAUCjnmigAoNFFAC/yoooxQAY70Y/OjtxRQAZxS0mKBzQAtGKKO9ACUvWiigAoopeooATiloooAO1J9aWigBKOlLRQAlLQaOtABSfzpfWigA60YzRS0AIP0oNGOeKMUAHpQDS0elACUdqWigBKWkA4paACiiigAoFBowaACilxRQAlH86WjFACGilooASilxRjFABVHWONOf3I/nV/pVDWRmwYf7QpS2HHcbov/AB5f8CrQrO0P/jzb/e/pWl2pR2KnuJ2opaTFUQLRRijGfrQACg+tLRQAlFLRQMTtRS0UgE70UtApiExmlopaBifSjpS0UCEoooP0oAMUUUUDCkpaKBCUpopaAEopaSgAopcUUAJS0UUAFFFHvQAlFLiigAooooAKKKMUAJRS0tACUopKO/vQAUUdqWgApKWigYneilooEFFFFACUUtGKAEopaTFAwoooxQIKKKKACjFApaAEoxmlooASilpKBiUtFFAgooooASjFLRQAAUUCjFABRiiigA70UGigA7UlLiikMSjrS0lAAaKKKACkpcUUCEopetJ0oGLSUUUAFFFFMAooooEH1ooooAO9FHTvSUDDvRRRQIipKXtRSGxKWjrRQIKTPpS0AUwCijGDRQAYyKWjHTij8KAEHWlo64oxzQAUUfhS/hQAmKUcUYooAKPpQP1paAEFFGKKAD0ozS0cfSgApKUcUYBoAOaKKDQAUUUYoADR/OiigBaQUtFAw96SlpKBC0Ue1FABRRRQAUUtBoASilooAT8KXFFHTrQAmM0v1oox+dAAKMd6MetH4UAFFLiigYlFLijGaBBiiijFAwooooEFFL3oxQAlUNZJFgf94VoYrP1z/kH/APAhUy2KjuJooxaH/e/oK0ao6PxZj6/0q8aI7DnuFHbiiimQFFLR6UDCiiigBKWiigBKMUtFACYo70tFAgxRRRQMKKWigBKKWjvQAneijFB6UAJRS0UxCUUtFABRRRQAUdaKKACiiloAQUUtFIApKKWgYGiiigAopaBQAlFLRQAlH4UtGKBCUUtFAxKKWigQlFLRQAlFLRQAlFLRTASiloxSGJ1opaSmIKKWikAlBopaAEopaKBiUUfSloAQ0UtFAhKSnUUxiUUYoxSAKKKKBCUd6WigYUnWl+lFAhDRS0lAB1ooooGFJSkcUUAJ1opaSgAooooASiloPWgAFFH0ooASloopiEopaMUDEope1FAhKKWjFAyA0UpoFIBKXtRSUCCjtS0UwCjrQKBQAc0tFFIAxSUtFAAaKWjFAB3pPal6cUfjTAO9FFFIA60Y4oooAKKKWmAUUUYoAKKKKACg0GigAooFFABRS0UAJS0YooATvS0UUAFGDRRQMKKKMUCCilxSUAFLRRQAhpRRRQA3nNOpaKQxDRS9aKYgNGKKKQxAKXFL1pKAENKKKKYhcUUUdqQCd6pawoezAbI+YVeqpqIzCg4zvHWlLYqO4zSQBaADkZ/oKvVT0sYtM9ixq5SjsOe4UYopaogSloooGFFFBoAKKKKAEopaMUCEpaKKBhRiiigQUtJS4oGJRS0UAJ1pKdSUAJRS0lAB3opaKBCUUdaWgBKMUtFABRRRQAUUUUAFFLiigYYo/CiigBKWiloASloxRQAlLRR0oASilooEFJS0UAJRS9qQ0AFFFFABRR2paAEopcUYoASilpMUDCiijFAgopaSgYUUtFAhMUYpaTpQMKKKKACiijFABRRQaBCUUuKM0wEooopAFFLRQMTFHeijpQIKSlooGJRS0lABQaXFJigBKU8UUfyoASilooASilpKACjqKOKWgBKKWjmgBKKBRTAKO1AooEQnmgUpopDEo9qKWgQnSlxij8aB+tACdKWiigA/SiigUAFLRRQACij1paAEHNGM0vekoAKUUUCgBKWjtRQMTvS0e/al70CEHtRS0UDEpfpRRTEFHSiigAHpR3oooGFFFFABS0lFAgoxS0UAJiloo60AFFFBpDCiiigAopaKBCUtAooGFFL0ooAQUUveigQUUUUDA0UUUAH0oFFLQISiiigYVS1PAgQ5xh81erM1zP2Rcf3qUthx3LWnoUsogepGfzqzUduhWBFPZRUlKOw57hRRiiqIEpaO9FABRR7UUDCgUfWloEFJ/OlooGJS0d6KBCUtFFABRRRQMKKKWgBKKWkoAKSlooATFHFLSUAFFFFAgxRRS0AJS0UUAFH0oooAKKWkoAKWgUfWgAooooAMUUtJQMKKX60CgBKWgUUCEopaTigAo+lGKKBhijrRRQIKKKKADtRS0UAJRRRQAUUUUAGKKKMUABo5oooAKKKKAENLRQKACiij9aAEpaOlFACUGiigAopfekoAKKKKACkpaKAEopRRQAlHSiigYUlLR0oASilo6UAFJS0UAJRilo4oASilpKADrRRRQAUdKKKACiiigCHrRiijtQAUEUEUuDQISjGaKWmAUdaDQKQCUvbmlzSUAGPajHeiloAKSloxQAUUUUAFFFBoAWiiigYUUUUCCilooASilpKAFo/GiimAUlLR1oAO1FHajtQAfjRRRQAUUUtACUtJRSAWiiigYUUUUCCiiloAMZoo+tHegA7UYpelJQAUUtFACYo5paKBiUtHWigQUUdaOlACUtFFAwrP1cKYogw4MgrQqjqvCwNjIWQEiplsOO5dXHRQQAcAGloB3c4xmlojsEtw6UUUYqiRKWiigBKWig0AAoFAooAKKOlLQAlFFFABRRRQAUtJQKACloooAKKKKAEopTzSUAJiilooASloooAOtGKP5UUAFHWiigBaMUUUAFFFLQAlLRRQAYooooAMUUUUAFFFFABijFFLQMSil70UCExQaKKACijFFABRQaKACkpTRQAUUUUAJiloooAKKKKADGaSlpOtABRS0lABRiiigAooooAKKKKACiij2oAKKPeigApKWgUAJRilooASilpKACiijpQMKSlooASiiloEJRS0GgYlFFFABiiiigAoxRRQAUlFHSgApRSUtAEJoox+VAoAO9FGKO1AhKUUUtACUfWloxQAUUUCgAoo70tABRR2o7UAFFFFACUtFAoAKU0d6KACijvRQAdaMYoooAPpRRRQAUUZpaAEopaKYCUUtFABQKKKACiiikAUUUUAAopaKAE7UuMUUUAFGKXFFAxBS9qKKBBR19qKO1ABRRR9KACilooASilpKAFpKWigBKWjFFACVWv8eVz/AHWP6VaqjqbBYhk9QwH5UpbDW5eOD06UtBAycdKQUR2CW4tJR0opiClFFFACYoNLSdqAFpKWigBKWiigApMUtFACUtFFABiiiigAooooAKKOtGKAEopaKAEooNFABRRRmgBaKKOaAAUUlL3oAKKKKAFFFFFAB2oFFLQAmKKU0UAJR9aWigAooozQACiiigAzRRRQAYooooAKSlooASilo6UAFJxS0UAJRS9qKAEopaKAEoopaAEoxRS0AJR9KOtGKACiiigAooooAT8KWijvQAmKKWigA96KKSgAooooAKKKKACiiigAooooAQ0tFFACYopaKBiUUppKBBiiilNAxtLR0ooAQ0UtJQAYooxQaACiiigCI9aKXFHf2oATFFLigUAIBRS0UAJS0UUCA0UtGKAEx7UUtFACdKBS0UAJS4o+lGKBhR3opaBCd6KWigBMUtAFHNABRRS0AJRRRQMOtFLRQAlFLRQISilooASloooAOlFFGKAEopaKACilpKAD60tFGKBhRRRQIBRR1pcUAJS0UUDCiiigQUUtFACUUUtACUUYpaAEowKWjtQAVn6qhcRY4w3+FaGOKoalJsaAH+JwD+YqZbFR3NA8MR70lK3Lkjpmkpx2E9wx7UlLRTEFFFFABRRRQAUUtGKQxBRRRTEHailooASilooATFFLRQAUlLRQAUlKaSgAoo70UAFFBooAKTFLRQAYo60tFACYopaKAEpaKKACiiloASl70UtACUvaiigBKKWigBKWiigA9qSlo+lABRiiigApKWigBKO9LiigBO9FLiigBAKKWkoAKKWkoAKO9LRQAlH86KKACigfnRSAMUUHNFMAxRRRQAlFLiigBMUtFAoASilooASiiigApKUUUAFFFFABRRRQAUYoooGJQaWjFAhKMUtGKBiUUUtAhtLRRQMSloooAQUClpKQBSUtFMBKMc0tFAEdIBS0lIAo6UUtMApB+dLR2oAKKPpR3oAKMUUv86BCUEUoooAKTFLRQAdqKKKBhRS0d6BCUUtFAxKWigCgQYooooAKKO1LQMSiijFABS0UYoAKSlooEFFFFABQKKKACigUYoAKKMUtACUtFFABQaKKAE5paKKACilooGFJS4ooEFFBoFAwNFHWjrQIKKXFGKAEopaMUAFZesnD23s/+FalZ2pqGuLRPWQfzqZbFR3L6HKA+1OpsRzGp9RTqI7BLcKKKKZICijFFMAopcUUgExRS0UAJR2oooAKKMUtMBDRS0dKAEopcUUAH1pKXtRQAlFFFABRRRQAUlLiigBKWijFABRiiigAoo4paAEFFL2ooAKKKMUAFKOlFFABR3oNGaACjpS0UAFJS0UgEopaKAE9qWiimAlLRRQAneilxR1oASiiloASilpKACiijFIAoxRRQMKKKMUxBRRiigAoopaQxKKKKYhKKWigApKU0UAJ0ox+VLSGkAUUtHSgBKSlopgJRS0EUAFFHejFABSUtFACUUtJigAoxS0lIYUYopaBCUUYooGJiloooASjFLRTASjpRRSASg0tFAEZpDxS0UDE7UYopaBCUtJilpgFFFLQAUlLRQAUlLRSAKKKWgBKKWkxTAMUUuOKKAEpRRR1oEJS0UUDEpaKPrQIKKWkoGFGKKWgQhopaKBiUUtFACUUtJQIKKXFFAAKO1HSjrQAUUUtAxKKKOlAgopaKACiiigAoFGOKKACiiigApaKKADFFFFABRRiigAooooAKoagga6tcnA3jOPcitCsrWpPKMb55HI/MVEtio7mlEu2JR3xT6ah3IreoBp1NbBLcKKKKZIUUoooGJRRRQAUUd6KBBRRS0wG0tLSUgCijrRTAKKWigBKKWk60gCiijvTAKSlooASilooATFFLRQAUYoooAMUdKKKACiiloAKKMUUAFFLSUALRR3opAFGKKWgBKKKWgBKKKKACilo70AJRS0lABRS0lABRRRQAUUtJzQMKSlooEJ70UuKKACiiigAo5oo60AHaiij9aBgaSlooASlooxQAlFKaMUAJRQKWgQhooNFABRRijHFMYlFLRSEJRS0UAJS0UUAJQaWkNAwopaKBCUUdaMUAFFLikoGHSiijtQAUn1paKAEopaTtQAUlLRQBGaSnGkoAT60ClooAKKKKACiiigApaKKACkpaBQAlLRRQIKKKWgYlFL0ooAKSlooAMUUUUAFFLRQAlFFLQAlLRRQAlFLRigQlFLRTASlo70UDEopaBQIKKKKQCUtFGKYBRRRQAUUUUAFLRiikAUUUYpgGKKKKACilopAJRS0UAFFFLigBKKWkoGFZWsxedtXvsY/lWr3qtPbC4u4x6If1qZ7FQdmOsW8yxhbuUFT1W04EWaKf4cirQprYT3EFFLRTEJS0UUAFFFFAgooooGBooxRQIKKWkoAKKKWgBKKKKACigUUDCiiigQmKWlpKACkp1JTAQ0UuKMZoASloo7UAHNFFLQAlFLRQAUUUUgCilooGJS0UUCCkpaKACkpaKACiiigAoopaBiUUtFACUUUtACUUtJigQYopaKBiYoxS0lABRiiigQUlLijFAw9qMUUGgAooxRigBKKWkxQAopKWigBKKXtRigBKKUUYoAQ0UtJQIOlFFFAwxRiiigApKWigBKKWjFACUYpaKAEopaKAEopcUUAJRS0UAJikp1FACUlLRQAlFLRSAbRS0UwI6KWkpDCilxRTAbS0tFAhKKKKAFAoxRRSAMUUUUwCilpKADFFLRQAYooooAKMUUYoAMUUtJQAUYpRRQAlFLRQAUUUGgQmKWge9FAxMUtFFABRR3paAEooooEGKSlooGFJS0UCCjFFFAwopcUUAJRS4ooEJS0UUAFGOtBpaAExRS0UAJS0UUDExS0UUCCigUtAxKjH/H4gGMlT1qSq5H/ABMoGHYHiplsNasWzGISOnJqxVeyOYM4xzVimhCUUtJTAKWjFFACUtFFABRRiigAooooAKKWigBKKWigBKKWigBKKWigBKMUtFAhKKWigBKKWigYlGKWigBKKWg0wEoopaQhKKWigBKKWg0AJS9qKKACilooGFJS0dqADrRRRQAUUdaKACiiigAoopaAEopaKAEopaKAEpcUUUgCiijpQAmKKWigBKKWimAntRRRSAKSloxTASilxRQAlLiijtSAMUlLRQAmKKWimAlKaKKACkxS0UAFJS96KAExRS0lACEUtFFACYFLS0UgEoxRRQAYopaKAEpKWigAFIaWigYlGKXFGKBDaKWigYmKKWkoEMpKU0lAwopaKAExRjmlooASilooAKKKKBBRS0YoASil/WigBMUUuKKACjvRR0pgFHWlFFACUYpaMUgCjFFKKAEopaKAEoxS0UAJiilopgJRS0UAJijFLRQAmKKWkoAMUUtJQAUUUtAhKKWigYlFLRQAUUUUAFFLRQAlGOadR1oAbjFLRS0AJRRRQAUUYooAKKO9FABUJKi+j3HGBnGetTVVlkCXyFtuNvf61Mtio7j7P/Unn+I1PVewIa33DkFif1qzTQmJRRS0CCiiigBKWiimAdKMUUUgDFFFFABR3paKAEpaKKACkNL1ooASjHFLSmgBtLRRTAKKWkxSAKKMUtACUUuKTFMAxSU6jFACYopcUlACe1LS9qSgApKWloASiilpAJRRS0AJR2opaADFJS0UAFFFFABiiiigAoo7UtMBKKKWkAmKMUtFMBOlFLRSASilooASilooASilpOtABRRRQACjFFGKACkxS9KKACiiigAooooAKKBR0oAPzooooAKKMUUAJRS0UAJ1oxS0lABRRS0AJiiiloGJRRRQAUYoooAKMUUUAGKKKMUAFJS0UAJijFLRigBtBFLRQBEaKU0lABRS0UAJR3pTRQAlLRij6UAFFFFAgopaDQAlFLRQAmKXFFFABRilFFACUUuKKACiiigYUUUtAhMUUtHegBKWiigYlFLRQISgUtFACUUtFABSUuKKAEopcUUwEoxS0YoATFLRRQAlFLRigAxRSgUUAFFLiikAlGKWigYUlLRQAYpMUtFAhMZopcUUAJijFL6UUAJWJrORfR4/55/1rcrC1rjUI/8Arn/U1M9i6fxGjpQ/4l8X4/zq5VTSv+QbD9P61bprYUtxKKWjFMkKKKKACiiigAooooAKKKKACilooASilooAKSloxQAUUtFACUUtFACYopaKAEopaKAEopaKBiUUtFACUYpaKBCUYpelFACUUtGKAEopaQUAFJTqTHtQAUUuKKAEope9FACYpaKKACiiigAoooFABR0paKAExRS0UAJRS0UAJS0YooASilooASilooGIaMcUUd6BBRRS0DEoxS0lABSUtFAhKXFFFACUUtFABiiiigYlFLRQAmKKWigBKMUtFACUYpaKQCUUtFMBKKWikAlFFGKYBR1oooAKKKKACiiigApKWikAlFLSUwI/rSUpFFIYlLRRQIKKKKACjmilpgJRS0UAJS0UUAFFFGKACiiigQCiijNAwpaBRQAUUUUAFFFLQITFLSUUDCilxSUALRRRQAlLRRigQUYpaSgAooxRQAUUUdKACijFGKACjFFFABRRilxQACiiigYtJS0UAFAoooAKKKKACiiigAooxRQIKKKKBhWDrf8AyEI/+uf9TW9WDrX/ACEY/wDrl/U1E9i6fxGppgxYxg9sj9atdar2H+oI9D/QVYxiqWwpbhRiijpTJCiilpANopaMUAGOKSl70UwCkpaMUCCiiloAKMUUUDCilpKBBQKWkoGFFLRQAUYoooAKKKKQBRilooASiiimAUUUUAJS0GigQlFLiigYUmKWigBKKWkoEFFGKWgBKKWigYUlLRQIKKKWgYlFFGKADFFLikoAKOtKaMUAJ2opaKBCUUtFAwpKWigBKKKKACjHNFFABRRR1pAFFFLTASijFGKQBRR0opgFFFFACUUtFIBKWjFFABRRRQAUY4oooAKKMUYoGJRS0UCEopaKAEoxS0UAJRS0lABRRRQAUdqKKACiiigYlFLSdKAI6SlIooAKSlooAMUUYpaBCUUtFAxKKWigQUntS0UAFJS0UAFGKKKACkxSiigAopaSgBaKMUCmAUUUUAFFLRQAlHWlxRigBKXFFFABQaWkxQAUUUtACCilopAJRS0YpgJRiloxQAmKKWjFAhKKWigYUUUUAGKKKWgBKKWigA60Yo70UgDtRRQBQAUUUuKAEooxzS0AJWBrn/IRj/65j+ZroK57XD/xM4/+uf8AU1M9jSn8RrWXCv8A8BP/AI6KtVWs/vP9EP8A46KtU0S9xKKWimSJiiijvQAUUuKKAEopaSgAopaSmAUUtFABRRS0gEo60UtACUUtFACUtFFABSUtGKACiiigAooooAKKKKACkpaKACkpaKACkpcUUAJRS0UAJRS4ooASilxRQAlFLRQAlFLRimAUUUUgCiiigAoopaYCUUtFIBKKWigBKKWigBMUUtFACUUUtACUUYooAKKKWgBKKWjtQAlFLRQMSilxRigQlFLSUAFFFFABRS4pMUDCjFFFACUUtFIApKWimAlFL1ooASilooASiiloASilooASiiloASiiikAUlLRTASilooAiNJSmikMSiloxQIKKKWmAlFLRQAlLRRSASilopgJS0UUCExS0UUAFFLSUDCjtS0UCEopaKAAUUUtAxKKWigQlLRRQMKKKWgQmKKXFFAxKKWigQUUUUAFGKKWgBKKWigBKSnUlABRS0mKACiilxQAlFLRQAlFLRQAUUUUAFFFFABRS0lABRRS0AJXPa4M6pH/1zH8zXRVg6vG76omxc4i5x9TUT2Lh8RqWgw0h9kH/AI6KtVWs+fMPuB+SirNUhPcKKKKBCUtJ/SloEJRS0UwEopaKACjFFFABRRRQAUUUtACUUuKSgAo60tFACUUtGKADFFFFACdqWiigYUlLRQIO1FFFABRRRQMDSUtFACUUtGKBCUUuKKACkpaKAEoxS45ooASlopaQCUUUtMBKKWikAlFOpKBhikpaMUwEpaKKBCUUtFAxKKWigQlFLRQAlFLRSGJRS0YoASilooASloopgFFFFIApKWigBKKWigBKKWimAlFLRSASilooGJRS0UCG0UtFACUUtFACUUtFACUYpaSgAooooAKKKKACkpaKBiUUtJQIKKXrRQBDiilooGJiloooAKKKMUCDpRS0UAFJS+9FACUuKMUuKAG0tLSYoAKMUUuKAEopaP0oASilooAKKMUYoAKKWigBDS0UUAFFLQKAEoxRS0AJS0UUAFHalpMUDDFFLRQISilooASilooAKSlooASiloxQAmKKWigBKKKWmAGiiikAUUUUwCijvS0gEoxRS0AJRS0UAJWPdSpDqj+ZkfKCMDrxWzWdcAHUsd/LH8zUT2Lh8RZssG2DDo5LfnUzEjoM0R48tcdMU6qWxL3K7ZbhyV54PalEjAYPJ9qlYNjjB9Qaqysd37oKCvGM1nJNbFJol80EZHP6U9JQ65rP8xh/rBhs44p8crqfLIG1O/8An8ahSkh2TNAnAznik3cj3qmgaZsGUBc8ACns/wB3DZIbBOelXzi5S1RkZ61X8/5cKef0qKOVXYMTtYdRmk6qQuUuO20Z6+1QNcNnKrxUUjEyffBJwMe3NMCqS3VjnkCpc3PYdkty0ZTgc4Ip5nQd+2TVGTKf6z04FNM6xEIF56dKXNJbsdkzRikEq7h0p+KopchX6HBOM+lSm4GSN3bitFURPKWaKihLupYsCSenpUwq4yuJqwlFLRVCEopaKAEpaKKACiiigAooooAKMUtJQAUUUUAGKKWkoAKKWkoAKMUtFACCilpKACilooASiiloASilooASloxRQAlLRRQAUYoooAKKKWgBKKKXFACUUUYoASloooAQUU6koASloooASgUtFACUUtFAxKKWigQUlLRQAUlLiigYlFLRQAlFLRQAlFFHegAopaKAG0UtFACUUtFIBKKWkpgFFLSUAFFLSUAJS0UUAFJS0UAJRS0lABRS0UARUlLRSGJS0YooEFFFLQAlFLRigApKXFFAAKAKKWgBKKWkxQAUUUtACYope9FACUtFGKACiilFMBKKWigOoUUUtIBKKKWmAlFLRSAKKKKACiiimAYopaKQCUUtFACUtFFMBKWiikAlLRRQAlFLRTAMUUUUCCiiigYUUUtAhKKWigBKKWigBKKWigYlUiP+Jr0zhB0/GruRnFUzxqh/3B/WonsVDcntzw8Z6o2Pw6ipSRnHeoJR5dxHKPut8j/0P58fjUx2+oBFNaIT3IZi7sFQgDufSqsKYXeh3OG6n/Cn7n2yqF4PUgf4Uh+RVWPG8nBrJ6jWhIzAqGIzn04OazftBDrlOSMZParM0BKqN+wD161DHsA8yY5U5C4PNQ77DRNvymc5PTjimPIDwWwODjqKpPMI5M9FXnI7e1IJk8w5OTyDUMov70K8khQeoqEsWnbbwTnJNVJmMpbZjaozx0pVkMas/mYGegbOKLAXhGCwKsBIen5VMFl2ngHHUqKzopVUK53NzwQatretDGRtJyc55/KqirCZLuKOJHO4DnbnpUEzBskkHDc1TubzJbaeM4pYd0iNIzZXpz3NLcC7E+F2NxjknrU6rEVDRj5u5J/GqCyyFV3DEef04q7Ei/IpGcg4x39aq3YC4gZgNhAI6irGOPeq0UmwkMOO1WQQehzW0CGFLRRViCiiigAopaSgAoopaYCUUUUgCiiigAopaKAEoopaAEopcUlMAooopAFFLRTEJRS0UhiUUtFACUtFFABRRRQAUUtFACUUtFACUYpaSmAUUtFACYopaDQAlJinUUgEopaKAEpMU6koASilooASilooASilooASloooASlooxQAlFLRQAlFLSUAFGKKKACjFLSUAFGKKKADFJS0UAJRS0UAJRS0UAJRS0lABRRRigAooooGJRS9qKAEopaKAIaKWigBKKWigBKWiigAoopaAEpaKMUAFFFLigBKKWigApKWigAooooASlpaSgAopaKAEopaMUAFFFFABRS0lAgopaKACiiloASiiloASg8CkZtpwR+NMkcBfvD86lySHYXzV9acGDdKznkxkqMkfjmpre5ypyMYHOaxVXXUrlLlLUAuF4/WpUYOMjpWymnsTYdRRSZABOaoBaKRSGGQcg96Y8yI4Unk0ASUUUtAhKMUtJQAYoxS0UAJRS0UAJRS0UAJRRS4oASjpS0zeA22gBHXOCSMD1qghL6k+cjgdasyzryFOdvWqavuvSRz8oFZTaNIblyeUPC6BTuwSPwpskqSMq7uCAciobi4RmUY5x+lVra5X7OEwCAcN+fFRz9A5dSy03ls2CCvqwxzSRv8xfzAxPp0xVGSaR3OV3Kp544FZRinDs0ZI57GmpoFG5u3AllckPlT/Ce1QiBxH1JYYxjH41mxXl0igM7E/wC0M/zqdNTmH3lVh9MUm4PctU30ZJOkjABoiOMZxVGXEROSSeoyOvtVxdZwwDxfkam/tK1PMiMKEo9A5ZIowTBs7kwp64OKkEXmY8sAA9M96ui4sZAAJFHoGFSxR23WMxk+1HKu4nfsZhDgAL+PtVl22RcHGR61bMEeMbQM9wcGmNYqxDDdkDtg0/Z9ibmeVVonPAxg5x/n3pLQYU7lwGPXHbvVptPKggMMHB+ZSKYLGX5cOmMcgUcjC6HtNGp+cb2XsOmPStK2kyvmOu3A4AFUobZ4gcbC2fvZx+NXYIwpBkKsuOmapRaFdFpcSqPkBx6inQxbMHvjnNSKyY+Ugj2pV5JNWkSFLRRVCCiiigAooooAKKKKACiiigAoxRS0AJRRRQAUUUUAFFFGKACiiloASilooASjFLRQAUUUUDCjFFFABRiiigAopaKBCUUtFACYopaKAEopaKADFFFFABRRRQMSilooEJRRRQAUUUUDCiiigAooooAKKWkoAKKKMUAFJS0UAJRS0UAJRS0lABiilpKACiiigAxSUtFACUUtFACUUtJigAopaSgAoopaAEooooAKSlooATFGKWigCHvRRRSGFFFLTASloopCCgUYooGFFLRQIKKKKACiiigBaKKKBhSUtFAg7UUUtACUUUtACUUtFABRRRQMKKWkoEFFLRTAKM/nR0qrI7I5bgdhk1EpWGkTtIqtjvTTPHtyDmqzzsAd+QKrJPjJzgEHtWTqj5S8843cE59Kp3UpO4sMg+lMe4IjCheapyTvIpVHYjuKhyvuVYcs+DkA4z0qU3GQB0z2xVBC3nBOpPXNPlkMbgnccHHHSoGaS4BBJznqKvRXKn5SNuO2KykfEYL8tn/IqyuZFwV2rVRbWwrF55sxlsgdxzyaqvM38WQaZO4CBQOvGRUQ3EeqjgE9q1u2JItC5ZfkTAo3eYwZ2H4DrVIlo134YjoDnrU9uwKKuADnPPTFP1Cxo25zH3+hqWqccwEnt254pjXLiQqrdemavmsTYv0VUiumY4ODjv0q3TTuFrBRS0UxCUUtFACUUtJTAKKWikAnejAznHNFLQBG0SsTkc471QEQXUZBnI2itOqDH/iYy/7q/wAqia0LhuUpbR1UszpluxPIrMEjQyyRnGM5Ge+a3p4EKlnfLKM46Vh3UY4cI+UPJFZtWHcItsgYmU4Hb1pWdWYKvX07dKpq2xySCFYZBxQGY4JJyKmxRd2yB17L1z1qYKJXCvCgGMlunaq1vcpCFEv7zuM9vapluE3rti49SadrLUm5l34eO6YQx5UAdMnFRAzMFzC/HtXQllBY469vwqNyMdMU7Gl7GSC3HyN+IoOf7jD8K0irHpj8qNsn94D8KOQfOZZkmUfI0g+maet3c7fvSD6ir+yQ/wAa/lTlilPSRfyp8pPMURf3i8hn/WpBql4D8yE/VatfZ5ieHX8qkS2uF5Ei/iKtJkNopprcn8UYP1H+FTLraYy0QH0JFOl09pzucrn1AxVaTS2UEB19gafvIS5WXo9YtTjIkX8jU66nbkDbckfUEVzstu8RxImB61GFHqR+NLna3H7NPY6yO/U/cuUb/gVWFu3YcMprjQrDo350nmOo4b8qftEL2Z2wu37oKcLwfxKRXGJe3CAbZHH0ap11a6Tq5P1ANPnQnTZ1xu4sZ5J9KBdxH+8Pwrl01uT+OKM+vBH9amTWoifnhI+jU7onlkjpBcxH+PH1p4ljbo6n8a50arbHqHWpVvrVx/rgD6MKegrM3856GlxWKs0J+7NGfo2KnV5P4Hcj2OadguadFZouZl/5afmKcL6UfeCH9KLBc0KMVTF96xfkaet9GeqsPwpWC6LNFQC7hP8AFj6ipBNE3R1P40DH0UDB6UUgCilooASilooASilooASloooAKKKKACiiigAopaKAEooooAKKWkoAKKWigBKWiigBKWiigApKWigBKKKKACiiigAooooGFFFGKBBRRRQAUUUUAJRS0YoASilo7UDEooxS0AJRRRQAUUUUAFGKKKACkpaKAEopaSgAooooAKKKKACiiigApKWigBKKWigCCilpKAClo60UAFFFFABRRS0AFFFFABRRRQAUUtFABRQKKACiiigApaSloAKKKKACilooASloooASloooAKKKKAILksqHDY+nWoUt5JIiXcYPK+1XCobkjJ96i8uVz8zAL6D0qHHuMoO6xqMvlunPQ1XnlVtoYru9QODVjUTBaqCACx4A6mqcEUxjJwc9MHkAVm4q4JjpCGiA5L9cZxUYtymxgNh7nOc024lKEmQZc4ypGMfSqL3TqzojEqTkc5qX2KL00ao3mblyOMg85+lQuGaQAL1Ixk/SqglLJtPQmrkbIqgjsOSR1qdUMvR2pUEuee3NSwKEcKWJBH4darC7x8+M5HQ0+O7RgMvhu4xioAsyxKygBsEHqaa8ZTlMY75NKTHNHjdtPrTieAqrnjHHSqU3cCizGZh/AE5Izjn2qZeeeBx2pklu5kLKNkZ+8McmkkUwp16dB3Nac1wJxJ0y2Me9RySE/OSDngY4xTNyvjYNuO/UUiJuQl1YMTx2zTAsQDzGGM8DnFalu4ZBg5xWZbZi6Akd+au2xy+Su3JJwKuOgmXPSimk/MKdWhAUUUUAFNJ/KhmwPrUTn5gM47/hSAlU5zS96jjbqPeiSZIYzJIcLnFAEtFRrPG0pjDDcBnn3qQUJ3G1YKpL/wAhKb/dX+VXScdapoB9uuPUKP5VM9hx3GfZowpRmZmZT1NILRdmCf3foBTpo9jM44JGAc1SeGWE/vZW2nuvT/61AitdQmSMGD7mCcduP61kHcpYMOmMke9bxhnjQSKygdSB0/GqKzQPI8ToPmYNgDPsaTVxplMQ70VkI9yelSw+Yz8nI6dKfLGIJHkAC27cd+Kzp78kBYNyDqee9Tylbm8JgBt2r9c00sD6fnXOpdsZxJMBIO46VuWsum3CghVVj2JxWi1JehNk/wB39aDk9V/WpPsdseQo9sMaabK37Bv++jTsK4w5H8P60KSP4T+dS/2fbns3/fZo/s+EdC4/4GaLCuNEmOqN+lPFyMY2Ofypp0+M9Hk/77pv2BM/62Yf8CpiJTc+kTj8BUbyhjnypM+wo+wjtPNn/epGs5ABtuZfxNGoaCPIrjHkSH/gFU5LaJjkQyKfZcVcFrN/z9yUG0nPP2xx9RScblKVjGlhnUkJG7Dt8pzUSq4HMMn/AHya3hZ3APF4f++BSm2u+n2v/wAhilyD5zBLbfvgr9RRkHowrZuLC5uIzHLcqw/651nS6P5Q5uolx/eOKnkKVRFc4PbijauKilVIgyiRZG7FCcVCJW5BJ9uaXKXzXJZTgAhs02J3J+8ajLEjFAJXoaYi3l8U5J5Y/usQfUGqe9v7xowx9aWoWTNSLU7lT/rnOPU5qymqzn7zA/VRWVbpjk1a4YdqTm0UqaZopqjd41P0yKlXUoz95G/Bs1l456UgXNL2rB0Ym0l7bsPvuv1WpVlgckLMn48fzrni+OCPyNSJyOGP41Xtn1F7BdDoBgfdkX6hqes0oOBK351z/wA3Yg05ZJFHDfkaftkS6DOi+1TqPvAj3FPF9IOqqfxxXNDUZk/ic/jU8eqSEDP6iq9pEj2UjoRfDvG34HNSC9hPUkfUVz66qoPzBf5VMuowt1H5GnzRJ5JI3hPE3SRfzp4IPQg/SsJbmFu5/LNSCRD918fmKd49xWl2NqishJnA+WQ/99VMLmZf4s/UU7Bc0aKoi+cdUUj8qkW+Q/eUj6c0WC5bozUAu4j1Yj6iniaM9HX86VgJKKTPpQaBi0UmeDSbhnFIB1FNLgdTTgcigAooopgFFLRQAlFLRQAlFLSUAFFFFIAooopgFJS0UgCiiigApKWgUwEopaKAEooopAFFFFABRRRQAUUGigAooooGFJS0UCEooooAKKKKACkpaKAEpaKSgAoopaAEopaKBiUUtJQIrNKoyc9OtMW4jY4DZrBa4fH3zimxTSAg7j1qOYux0oII4paxFu5Vxz82ela0EodcEgt3xVJisS0UVDPLs6MM027CJqjklCAevTmq0twWTHGCPpUIkPqc1DmNRLZuTuIC59+xoN2AcHg96olyTy2ccZo5GDn6Cp5mOxea5O0FRz3pRcHPzcZ6DFUi/IHyjFDTrG5LPx0Bo5wsaccgkUHofSlWRWYqDyKwnvlkU+U7EDsRVvTbmPZ+8GJCcbic5oVTUVjUopsb788YxTq1uIM0hcDvTXkVeDVS6kKPx3HFJsCys4yRT1kDEY+tZqOz84wR1ycVbtg3O8YHrSTY7FqiiiqELRRRQIKKKKACiiigApaSloGFJzS0yRikbMq7iB0FAivc2tvK6vMgJB/Oo5GWNGRfLA9F6iohqCEETcZ9v0qK6NtIodHAOfoMVN0Bl6nG23elwHJ9iDWYnEhI44z1rqJkR7fzoygU8Ebayr6zLKs8ZUnPAUdBUtFJ2K8KFZVUcFulSHaH8sZ3dDnpUBmkh+cdV/vD1q1Zs94PMGxWB+fHWszZR5loBQwD5jubjp0p6Ydg5OAOufSp2eJWMROM9zTvLCPlSWGPmwal2aIasxwlx8qj5RyeasRyEqBgA9eDVABiwyjDvntUqZUKWHJPTFRYCy0hPGQw6k018PtJDHI5NQ+bukO0cAZpm5gSFzxznuKuKAlARAVXj6GpEcjAY5/Cqu8swDkg4yAe9WLby5GIeTy3xlc9CKttrUErlmVljBL/ADev+fSnRT5dh0x3Haqs8hikKs5Ix9aYjnOUxzwPerUri5TcU7n+lSVWgb90ZOmeeasKeBzmtCBaDS01uh9aBFed8DPoRj3qJ2+Y84PQ/wCfxpHdWYhnA288n0PFJG6SHOcgckev+c0rjsSwv85B9cU2+G+xfaNzAFgPpTZsxwp6jkn370yWdfIkG4dCaGNFG2uTNeROyjkAEg9MVvKe/r0rm9Mg27GGOT3PFa19diG2kdHUFUO3nvipiORfBB+lVo+Lu4I54H8hXPQ+ILqFQzhZFPYjFamm3v21ppkQqHA4PsBQ3dDUWmX5ZUZGUjcO4HWs65u5AhRThv7xHJHqKrS6iA2Ut0U9yTyfyqlcXMs42scjORxTexNhpYtu2yEHsozz70zd5b7U24HO4dfzppBJy3pil20rDSFuZ3uECOcqOgql9jV2ODirjgBDzyeKUDbwOR6UxlB7GRemD9DVdo3Q8qa1j0pjDikMz47meL7krD2zU41S8H/LUH/gIp7RK2cqKY1sh6cU7ismSLrN4OpQ/hTv7au/RPyqobQ/wmozA496LsLI0BrlyP4E/WnDXZ/+eSVl+U/pSeW4/hNF2FkbB1+X/ngv5mmnX5e0Kfmaydj+hpdr+houw5UaZ16b/nklJ/btxgARxj8DWd5bntmlEMh7UXYcqL51y7PIEY/4DTG1m9YY8wD6KKqeQc4JApwgHqTRdhyoJL24kzvnkPtuNQkluc5qysHGdtTJbgj0oDQoqpPQU4QSHoKukwxDDEE+gphu8cJGB70hkQsZCu5iqj1NRskaHAcsfYYFSPKXPzZP403Kj+GgB0Ee7nbj3NPeLHK96ktxuTgcdqcwOzJ71k3qbRSsMQYHPYU4DAHuaX1oAxipLDn8acpbBOfpQtK3YUARkbhntmniQJxg0i9ADSEjNAEqyr7il3J+NQr0z0zSc8mlYLjztDbsdacWBAwKZ0AFAHBJpgJIB2HNRjcp9qmxzmlwAcdM07isPQDbnNSIzE8Ej8aiDZXGRSg4I9ajUZO00sY+/n61NFdS4yNpqkNrPuOSRUof0wKLtBZF8X0o+8gI+tL/AGiMfOmfwFUDL7ilLkg4pqckJwizRS/gP38r9AR/KpBc2zHiVfxP+NY0gPOCAe1NQ/3jzVqrIl0YnQKU42Sc+qn/AOvUoklXpKSPeucLL7U5ZZARtkb8CaarPqQ6ETozLIff6U1JJF989s1hLdTdPMY1Ol9OONwP1FP2y6oXsH3NkTAY3KwwfrVpLmE/xgfXisJNRlA5VT9OKUatGD88bfhg1SqxZLoyR0IYMMgg/SlrCXVbQ8kbfcrj+VSJqcB+7Pj/AIFVc8WTySRtUVmpeq33ZwT+BqVrshf4W+nFO6J5WXc5+lFVDdJDH5kp2p3NSC7hYZD/AKUxE9FQR3CsW3HAzxUjSoqFiwxSuMfSVGJoyu4HimSTLuGDnntRdAWKSmhxt61G04AHuaAJqKRSSMmlzTAKKKKACiiigAooooEFFFFAxKKWkoAKKKKACiiigAooooAKKKKQBSUtFMBKKWkoAKKKKQBRRRQAUUUUwCiiigApKKKAOOJXJ2Zxilgk/wCBY6VYdQSd5Az1wKQmOLAhAJPXisk0y7DS6ycqSorS06RY0GZN26skRyEhUXj16VYjzEnyqM9yec07hY3dyyIdrfjWXOCrMNxIzTVuGVQM1BJNKVySTnsBScrisPaXaAA2SOtJ5oZxkkVC54TavJ9OtOEW1yzn5lGVwOtKxRYV8kgA+1DyAgLnp6VWScq3yjB9c092CqTyT0wBSAs7zt+QAj+lVbhiyMGUrngYHNJHIGUYVge+TSMQG2u23cOealoLFdIJBk5+bg4HrWlbRKkoMiKWYAEDPFVI0BiJhkwVJ+ZhgmrkId5MswXjqPWmtxG0BjtjNKRmoIJBtALgn1qRic/Ka3uSV7lQRkHn3qqJCeHOMdDVyZ12jcgP1qhcwr5ReNsEjp1BqbAKJipBzkn1q9bszgEjiqFtbymRXKfLjjFaiRAfWhIbJBS0gGKWrJFopKWgAooooAKKM0A0AFFIxApN4K8GgB1V7q4MS4VCzVKHHQkZpwAbDH8KQGRLZzTS73Uquc5BxVAwPDcDbyO3GRXSTRCaMoSQD6VT/s6GM71zke9Q4ajM7LCHbvO3BJVfSqRn8tAxG5Qehq3dedDI81ueFOMEf41m3U8ty54zjkqvQUrASYhuoJ8bV2jIHpWZAxWdQWIBYZ+lWbZirzLyMr0qq3GfUGpSs7Gy2N5o7eRxudeDwpHWmyxLE+Fdo/YcjP40llcQvBnaCQvQjvVkSIYvnQEkZrK9mPkZn3M04IUgOF7px+lLHqCxkCZGX0JFXXmVogSBuHt1phnVuHVWXgYK8U1JB7MgS9txMXDjaQeDUkE8S5YyAs7fkKhlsrWWMsE8ph/dPH5VTl02aPmGQMPTODWkZxJcGjZndGKt5iHaf4TTrkIbaJ1ZSyHnB7Vzj/aIcbwy/UUJcOHGenerumKzR1BRfLGQNrDr70xYiEDkAbTjiqd5Lu03d/cwcVkfbMDHzfnSiElqdpASIBkgjFTwyKFJLKB256CuGF4MAfNSi8T+61Xcho7prqBes0Y/4EKje+tQP9eufbmuNF8g6FgKT7emON9O4uU2ri5tTO2XZgeeBVcXcSOdikjtk1lPdqT0bmmfax0Cn8TU2RVmbUmpuYygwFPYc1Ve6YjbnA+lZ5vD2UfnUbXLk9hQFjRjm/hA4HvUdxODGyggkjis9ppG/i/KmoTuHPWgaRoOuLGNu4HWtXw9vMZyrFTkZzxWSHzYlTz6Vu+GARAfxPNZ9DRmfICGwwOabgZqgbqSKaRTyNx4NTw3UTjk7T71otjKxY2g9aMdaFZWHysD+NNcnoOppgJgF+uQv86WlC7cCk+lAgA+n401sGjJzSE8570DuNK9fSmbRT8ZoIx0pARkc8UmTTifSmtk9KYCFiPejfx0H5UFT1pNntQAeZnoB/3yKTef8inFV/iIFI0kS9WBPtQAmXPGeaXYTTPtKZ+RMmlEkrd1WkMkCD0596C0ajrk+1QlSfvOWP1pUdk+VWxRcLDmucZCx/iageWRzyT9BU/mnB5zUbSH2/KlcdiLnjijNSbumQKcAhHJFO4EWc0E89Kn8tMfepdiddwpXCxJbH93x70M+QVxyDRDhRhTn0qPOHb61m1qarYmA3e1OC4GKYDzjoaAxDEenFSWPx+pobjml3dPbNDEYxUjGAcD9aQjA6VKAOe3NNAVu9MBmMKPbijHNSMvXmkI4AzQIQjnigjGfY07HoRQMMB60DDGO1QTOA/0FWcjdtrPumImanHVik9CZJaTzelVA5FJ5hrTlM+cvpKAetHnCqPmnFHmfWlyBzlm5fdGpB710vhySC407bNGhKMRlhnNckH3LjtW9ol9awWLwyK+9m3ZAziqSSIld7Gxcwae5K+UAR3BIrLktbZpSqOwPbmrfmwytuhcnjkHiqrxOZd23HPY1DaBKQ3+ztw+WcE9hioHt3jYqSMipg0sbEYI9TioZySBgYcmlox80kQG4jjfazYYU9Z43b5cE1m3YYXLbuveptNAMjllyAM/Tmm6aKVTuaG8EVFJkmrYtUbGzBPsarlRu2jO70rPkaLVREJjYDg0z5sYPWrflYUtnA75phhzzRdod0yozbO2PpSRzSrykjj6E1YeA5+b9RSGIgYwPwq+ZITjctWsz3ERW6mZhnjc1ai3SmMqFBPqDWLEpVAO4p0YIyTwfSl7Rpk+zTNsXMHlHkbwOh4qZF8yLdv4xk88Vz4kI4PP1pyy7egx7CrVbuQ6HY3/ACvOj4O5evBx/KlRSFwvP41kQ6rLHH5aqAo4zjmnxakqLhlOfWr54Mj2Ukax83b90gfSmrhmBY4A9KpR6lEI/vndViO6gaAPJJ0HJyDVJxZLjJFxpsKAhHXFSiXAAzz3qnC0csIm3YU881Gl9ak4811b3Q/0qtCdTUXOOelOrOS7Jj3hyFxnmpFunxnK49SKLCuXaKrC5bI+QN9DTvtIBwyMp9KLDJ6KjE8bfxY+vFODqehB/GkA6ikooGLSUtFACUUUUAFFFITgE0ALSZFQtNhQ2RTXkPDLyO9AWLFLUCzDOM5NPZ8EAdTQBJSU1ScmndRQAUUUUCCiiigYUUUUAFFFJQAtFJS0AJRRRQBycg52jqfehAE+91piQzSEliVA6DHWn+Uyj5ieK5noaFhNuAucjuBQ8iElV6VEqLwWc4HYU5UjDcA568mtExDGlKoQrAnPSp7dsgkAgnoO1K7KoXCgY9BSSTIsR29frxTugLG1Nv8AqvnzyW4FV33QXBbkAj6jFNiu2RQ7LlTxn1qvLds05PzHjBHXAp3EPzuZk4HoR1pFA+Y7mJHrUYl6btpHbNB2hwVDPk84HSoGOmYIqBCPc0oBlkKyEbABg4qABlmB2MEB5LLxVxvu5AX8BUvQCeN4gMOgwDknuPepS6t8q8g9DjFUP3cMblifMP3cCrAbMCkqAevTmklrqBoW8TjDDr71cAz7AVQs2eWMZbCLxVqNwDtz7Ct4ksdLjuMiqMyhnWKM/fPI9u9X5CMc9KzGk/0tmU4EYxnHXNNiLxmMZ2sAvapUmRhwwrAurtmbGTjPeoUuiVwD3pcwWOo3rnANMWdS+3PNYMdzISfnOcUtjcNNcANkgd6Oa47HRUU1CCox0p1UIKYz4PWo2uUWcRsCPc9KWRk6FloESFsrxzVcy7SVY4PanRPt+TOSP1qG6AZD6joRQMSWffESpIwOtN85hKEz8prOMzQKQSc5pkUzSqh9Rx6ntSHY13k2AHJ25waet5Gg28n3rMnuHWFgfpUP2piFB+8KlysFrmy16uGG7B7EVVllmlhPUgDr61nM7sOD15wamjlPymQnGeQDU84WKcqyytsQNuHOO1RYdJDG52Hr06j61ulliwY8fN68mqN1EkpDOpJOehxVbjKMyxqWkjPVcHmstzuY/WtN08qJg5yD+lULmJUcmMkoSSM1K3L6EunkhTjjJrUklCqB64rKsQd3B61bdwYxknIPasprU2i9B7thWGec4piuAyg+vNQvNk+vem7tzdOcUuUdy20hBUcEE9aeJQHGeQBUAICg9ulMklXd04ApWHcuPIGBAHT8qY1vbvGWZAD6jiq6SlztGc1OGUo6k5Ck4NFmhaMkkTzNMKA4yKx3spQTja3GeDWy526c5B6CqETr5bZODitbtGdk2ZpVlPzAigmrbN3znmngIVyyqcHniq5hcpRo7VZMcZ3YGMelQ+X707i5SPtQPepBESOCKQxPjOKd0KwylGKCjc/KfwpCD6UCD605PvCm96VfvCmBbRh5D5XjNbWgTSiFtrFV6cDIrGQqLORT13d62vDhAt3OMis2WZWr6e9q6TZ3RTfMrDpnuKzhWtq92z20VsmfKQ5JP96snFVG9iBQxU8E09Z5RghjUdFUBZF5KOpzSi+f0Gaq45oIoFYt/bW7oKPtueqCqlAU+hoCxbN5/sD86b9sPZBUaW0z/dib8qlTT5yeQF+pouMYbpvQUhuZOOgq2NL/AL0mfoKmTS4V5Ys36UrhYzDPIf4vyoVZZOm4/Wtf7Hbr/wAs1pfs0A6IPypXAyfs7H7xUDvzUmyBB83J+taHkRH+AflTGgjHYflRcChmHHHFIfKPRzV3y07AflTCg9KLjsVMDs1G1jyOaslfpSFee3FO4rFbDfSkINWNp9qQg9xmi4WIOfSjmpiDjO2k2n+7RcLEZzRyDmpNpJ6UFD3FO4WJLfg4PekkGGOfWlhyCMiklA9+tZvc0Wwu75qUNhvbNR9GpWwORzmkMkL/AHfU05j8wNQg/Mv0p8n3/pSsO47fQjZY/Smr93HXiljHzGiwyUn3phbGPrR1J+lMPHNKwyUNmlBxmos/KKkJzmhgNZ8OPpiql2P3pzVll+dar3mA4J9KqO5MtisMHvTlwfoKbkDt1pRgfL2NamI9QNuaepVlOOtRKQPlFOjcDIxikMj6Zq9Z8jPaqR6mrtn9znFTLYqG5v6YihZWwp+ZQM8+tWzEjwBsZbBJ7etZtnLtib59p3dM1MJTg4YkemawbNkid41Kbwu3JIAB44FVrmJXkYsx3ITtwO9O85sAdQPaoppCHD5+8xyPrTi1cU17pg3hzcucY9qm07O6Q4O0L8wHpUd//wAfkp96n0pwnn7v4lxXRfQ5zTgmBiEnXau0j1NMePy2En8Z6g1BaSfOEHQnJ/CrVxIrqecsOeazlIQ0S4j+fGSOhpiPhRnGetV23SH5TwpwcUSFgpXrxzSAteZlct/+uplVGj+5z2qpEkmwZIHoDVlCe/Bo0GTxQ2xzuQnPTsaj+zR8HDAHuDUe5921Oncn1o80qu1sEYxnvmqsmCk0Oe1QJnc9MezK2yyq+4t2x0p0UjHg84560kbZd1c4UHvS5UVzyKpUj72R36VKlt5i5EoCjvii5KlQ5PQ8gVE7iMLgYPXg1Lj2DnkTnTTnidceuKhuNOlSMsXX6VYN0WVXY5ODxUYYyxszHGQcUJMXO+pkRSSF1QSMATjOTxV7yZ1BxLn8azVJDj2NaTyEYIXNasV7Egnv2jEIZmTsBzSvqF6uwSDiM5AK1Jau8ZGcqT0zWjIoFs7ySKTsOBj2o1C67GU+qTPKHZU6YwAQKlttYlgZ2Mavu9SeKS1jje1ZnjDHcOTVv+y7NkBBdTjnmhNsGkisdYf7OyeT+8Yk79x7+1PstVlmuoVZVUKecCqtxYosm2OTP1FLbWzwPuJ59qq7E0jpVuy8h5+XNXlbcMjoawbSTe4V1yp461tJKg+XpiheZBLRSA0tUAUUhYDknFQtdxKcbs/SlcCYkKKidyeAM1Rl1AmUhPu9MGrENwjLycN70XGUrh2V9rKQD3qy0ieWAT25pt2wYAABiTgc8ZrKlaRmAYHOcAdqQzQtHDO4V8+lWYzufLdF6GsoRqqb8nOexq7aG4MZR8FR0PegRoA+9PBxUPIYAngCnKd3T7opgTdfpRURnjQgMwBNNkuoox94E9sUXETFgMZIH1paw7m5E0pYhuOMbqktr8xoq7Mg9yaVwNikqtNexwhc/Mx7A5xVCXVplf5UUDtnmncDYoqtZzvPGTIoU+xqwSFGScD1pgLRmqM+pxxttRTIfbpUD6sT9yPH1NK6GatFY66pLuzhWHpUy6tHt/eIwf0HNF0IyTcAk7DkjvQXLj5n2qOcVTiChNx5J96sGMpIXyCnvXO0aE20FNyHOPzqHLBc9v1p0khIC/KM9+lO2/JuzxTEROwcEq2GFRFXIAb5vSl5eTcoyKc+5WIU5PvT1ABgx7c4IqGMoAyuPmHXNA3zMc4GOM03YVmYEgnjOf4qAEJTIYdO1TQS9BnHtUE2xcYOMdhSrMoweBzTaAvGXCjgjNSLKVTkbsjqew9qg3/u0IG7NTv8keS3OMChK6GEexw24cA5GKeWUsOy46VVRXDnaN26nIZC5wuR7UMC3vYIdpwD2pkl4UXYOfc00TM4COoQg9DUc8DS/OCAopXsItQ3bqpA/i6moHnw8hC4Umoom8scsAAfzqWFklViQvB4zRzMNLkJcMMkA/hTPLByeFpZEy2QeGP0pGbbgYBBo1HoMhlAVwep6NnGKnhul34WPcMdT2qqsZC5Knr0qzEMLkcVWwrGnHesqkLwO2aRb44wSSQc1nbiwOPWiTOwsfzFCbCxau75pSFWPG4/jVVJm80c8CmB9zKwPIppbfJkHtTYJGk1+wHQE+9It9lOeM+1UI2IUk456UrLnAXApXCyEu5hIOSDj0qpBKEB5OD2xUsiPyCAB1x61AjgEeYMqCenUU7gkTyTFtoHJFO87YQW6EdR61XkU7wU6dcjvSuX4HTjvQMkeX94PmPPSrEJygLHPNVPkkA5JYVcO3y1A4zSsKw95wX+X+GojLuJJYlhUDt/dFDErGOnPf0oQxZ2xCCec8mqU5wgXsDVq8f9yB64qlMSXZfSlHct7D7VgFz7VKZM4x0x0qumRHx0qRP4qTXUaegmcdaXcd4xSA+vanx8/NigYrSlUx75pm4lcZ70x+ooGdo9M5osFxXY+Zj+VTGXYjqOhAqqGzJmnZBDZ9sU7CubL4Olv/uVjSt6GtfP/EscH0rGfvz0oBiscAU5jlcZwBUZHQ0Ow24HBpiuPJzGOmfUU3Py804jCHtTCOPwoAd/CPenbhspoOIxSg4jH1pDEY/u2P4UvHljJ7Uj9CKWUgRYHoKBDodgkXIB9a0ZLROJCqcc4xWXABuHetiRWaB9hxwRzSe5L2MYco3pW74fbEDisRj+6CjoK2dBO2Jy3HFV0GQSWIZcnPzc46/Spf7JtyBwV9STUhfao3HqoOaUzEp6+9S27aEFaTTbdMqAxJ6EVGbS12kEbSMDOTUs10ysDtwOhGaqTSbm+7gZ7dKS5mIc9nGsny4cYz8tNCwnAKKuO9PikKcKRzUEu4srRkZU7iO1UrjNC3SEwp8qbsc8c1OFUdABUNpI8kKyPt59BU+V/u/rTGxOMU0tzj+lSbh6UhII6YoEN3DIFGaX/gIoyOwFMCMsMnr+VRlx7/lUxJzyBTHODjaKLgRGQZ7/AJVE0noD+VWGIOeBUT49BSGQFsngH8qaX7YNSseKjIFMBhc/3TTdzdgafj3NIRx940DGh27KcUFmP8Jp2B6mk2570ANJbjg0uWz9007b7mjbxx1oAYS3Hy8UoZj/AA0q46Hg0rDA+WgByNk8ikmGM+maWPpziknxu49ah7mi2GAYYZ+tDfeFKRyPpSOOaAFXG4U5j8x96EHz/pSOPnwKXUOgHgYp0ZwB+dNPH8qcg5oGOH9KjZqccgEA9qjbqPrQgbJExx9acxI+lIvoe5pSMfrxSGNP3lOKr3n3hjpirOQKrXnLLVR3JlsVRz/SgE45FHFHTmtTIdn5M45qRVBXOecdKYmR8x6elCKWLMOBSGNq7Yg7WqkOtaFmPlqZbFR3LloE85t5HJ71Z+zxMR2z6OKfawwG3zKkgLg4K4OeaT7HBJtQNMhx3j6/rQloYyvzEXkiOZMFhknqRSXeAqndtYZINT+RHEqbeWH8R6moboDeucYAzzWcviNofAzEmcvIzHqamsiP3mWxx3qCfBmcgYGelPtgpLFhkCtehBctyheRmwB2/LrUk0vy7c/jVUfdJ9TTSzN/u+tK1wJIHb5lHfmrKuvy/Lk9QPSoo12LnGSeBzUsQBOehPQUmIlMhIyTjnpTnmWND1z/ADqu4w4AyCOT71Mp2hiADiptoA6CcHAYncTnmm3h2kleh/KmMGkIdRgg80XDoExuyc0k9QGxMSrP3Pc0GXgk5z3FMSQKhHNRufmDdvetCicHPA5XFTOrTMnlpnafTiqsYXygea0YAkUK7ifMcflSbsIqNHJ5vz/Ih54qSTCR/K3Y4FSNKryOoXJHUjv6VXkcNkdOD1oWoGOPvH61pxHc6HOQMEjH6Vlj7xz61pwjIYN1AGKsTJWcebuycdqvZH2Vww52nrVSBFDD5uDU05zE4AI+XvUtjW5JYFDaMQMYNPafHfB9qistq6fJlgTuFMfBGfzqE9Spky+Wz7mXc3vUrNxhBtB696qCTByucfWnh+Pf1qrmY+GRkwcZA9qe10x4Ykc8YqMMBGCDjjqKRF+Y5B/GncZcN3IANkhppvJzHt8xgajzCmcr81G4A5jAx3zSUhEmXYfvJGY+5pmSue1RyThSAVzSRzlo+uBmlcNhykl+mPenF9uAKPMO3CgYqDdywHJIzz2qkMlLEdGPqPrSPKXjYA/MT83HIqN3zjHB4GM1IgwTuUg7SRmnsBB5j/3iQvQe9Wo5pFAAYjI5FRbRw6febORjpT7dFDZf5gvJAPX2pgW553dQFboBnsahFzLHxvI9jUKyltzuhz2GahaXJ+brU6gWXuC332zTPMzwegqBhhx70mQuWcnB6CkA9+ucZqQ7pDnAA6baZFIjDB/WmyOscf3icnjBouyR7lwQMnB6U9VA4LZqNJdw+bAJ7UpUFs5IHfFFxomimMEhZG596W8vZZABjAHXFRMUI6Hj3psmARzkHtQmBH5xK57CozIx5xgfWnOgI9B6UeWx6jFUABuR8px7VI5UfNTRhBhOtNY5xkUAQSLLHGNvrzkVPHls7+/tmnSsWTG7pzimsf3QaMYz29KjoUO2qZDub5h0yaQ5YZJwOtK6/IpHJA70nRDgdBQgsNTCbiFI7HmldM8sM00DgKOPr3p+7HfIPFDY7EMJKykuuMdKhuCTMCMYNWnUkLnnAqBoh5y98etCFYbIn7sk8dqhLdMjpxwKvtEJMdqYIMLgjIBqrgTQt+7GBxSn5juIOfQ0rIqBAo5A5xTcb8deOeeKQDo87wBxzRJK4YjkjJ4p0agyA0m0bQS+CTzSuDHxQqSG53Hk08s+5SnCj3pOWUHcfY0H5lAxk+tRuIbKiTSfOxx3qGaHAbyRjnvU2wkZ53Z5FQl9kgz37VSAQIwUDPNBjYkBgD3zTkYF91SbgckHNF9RjcYU+vTNMCYwfve1G4AEdCTxTg2ECjrTuwGquWPYnFO2DaULU1W+cMD17UZIyMc0XAh8ht3XC+makEIA4HAqUEFuew5pwwR6EU7gQSEEHOM9OlNIKqPmYewqXb83qM0qgspbbn0NAFfyQSGP3s1E8e/5VIA71ekQrA7Bck9Kigty3uQM4PancCnbb2mKZJSPpVgRF2GR8p70tsgRSWIBPNWMkgbVz6E0XAprEglKDnB4OatKCq4wDjkGmPEQ+QcEccVOpOxQck4pAU3VWBYEgZ7U8whgq5AFTumMHvUZb5s9OOKLgU72GTemFOw9KoyK4dj8o/EZq5dzsr9c9qoHkZpxKZIjKVClsVKmMH5gOKqqtTRLhWJFNghxjJ6MrZ96mWMiIgYJ781VxyOaeFO1uakauDxOMHbxTgG8snGMUwM+zYDyDmk3uE+8celMQkeWY1Jj5mBoVgED8Fj2pFdmfGwZJoY0zRDf6BIMdBWUx61sxoVtpVK5+XpWQ047RgGlHUHoAQsRtBP4U0I27kEA804zSNgZwB6UxCTJgkmqEPYHnqaCrYIwaRZZAT81HzvnLHmkMcqHpjFO2ghRuUY65qDYfenKvTP0oFcewRif3ijJpCivGcMBtHT1ppj4pGQ4PpQBPb7SF65zWs4Ux7guD6D6ViQEgr9a3kH7tO4IpPcHsYTjHFbuhANbvxnNYjL+8Ye9b/h4YgbPB/Om9hDbmzk2pJLG6xkDaccVRnIQYVjtHatXSri4ubZoiAUPD8Z49apXFvtkkiIw6cZ9aLCKJYOxHTHr3qPIK425q4sA8r7oziqUikZwvIPSmA4KeRsbmoTKwfYoAL/LzVpMP/CF+lQ3cEaR72Y7scc0uojSgikhgSImMhe4J5qXBPOBVXT4QbVG25yOtWwh9KYCfNntSEOewp2wjtSbDT1EIFb0oIb2p22gpSGRnf6Con8z0FTlKjZKQELeZ7VExf0Wp2X2/WmOgxQMrlm9BTcsPSpHA9OKYQtMYws3tSFm9OtOwO9BVccCgBmWz2FJuY08qKTaBQIMt7UmX9KXaPSpAi4zzQMYC/8AdBpcynoBS7R1oAA6UgFTk8+tMk5J9zUyAdhUTqR+BqepotgI5WlK+vpmnkcr9KULw30/rU3GMUfNQFJk9hTgMNigEkk0XHYYetOTgE0EUo4yKBDG+8RTGHIFPOSTxyaQr82KoB4GGoGf1NIByKVCD+tIYvGefxqndkhh3qZ5SkhB44pIwpyXIH4ZppW1J3RTz82COKUYYkHpSsCMjvR1THetDIUMC2wijftLIBxSj8N1KB8hJ60DIq0bMfIKzv5Vo233KmWxUdzYtlYQKcsNwITnpzTz5yvyZOBx81OEWy2T3XIBY8VCFKuRg5xnh8j+VNGMtx7RtmNmdsAcKRx0qOaAy45wMetPcZmVtzYAwAfpUcuN+W3BQO3WspfEbR+A5+b/AF8gIwQx6dKdAMqzdPemTHdI555Y1Yslc7ioyo5PfHvW3QgcHPlhNuQTkURlPlZup6DtVw2sdwzBHKyhcgY4NVTDhevzLU8yAVgQvIHPenRyckE8ZqLzATwvOeafIQeQMH0oAmjILZ9elLJI4Oc9OOKgR9ykd+1TmMMpLKfcD1oYDo23cu2PUCkZY3GE6Y5pmzJAUnaepzU8USB/lO9R2BqHZCKhCqfx5p2FYldvbgZpzIfMbPODUkce5gwGRV3GNgG8sOw+bnvUxkcFT0UdB2zVWQNG3DbcHH61OzOFAI/d9cE55oELJc/M+xMMRyR3qBVOWL/ex0qQ4Dq3fvTwoLseobpTGYv8RrSVMlMD+Ec1nOMSsB6mtOEEFDjJ2jFMC0oCqozjn8KfL80Tcc45NRg/KcjpyDT4ySH44I71AILMD7DJ65/rUbFu65WpbM/6NJUb42k7ufWpiXMCysOOlJhmDUkcZ253VIBt78VRmOCnbjPbinmXKL6kVGrfJ6Y600kLn1pPUB6tubuMVIJSR2zUMZJ7dakVUxRsBIdgJJo8hZOOfqOlRO6pyfXPXvSRyuW3Z+U/wjikDHy5jUkBSOmO1V0+dmZgQAOKssitA49uKrCPdJkHKgAfjVRAmXacFj83vSvMxZVRdvvjmmgKo2nljUMkjRTqrtuB7Z5FOwyyj5yS2PwqV2RISDzIcZI5H0qoQfMCL0B5p5DHHBwOn1piJEO9goweOc0jR7CRjFMj3YIPTPaleUsq5+9SsBBKcdu/emySK6FW69jT51Lqfaq4DBsY5/nQkN6jjOchTwBxnFTPHiHKvu55qNIg8ROPmpsefMAYjA7UWJLMUTDDscnuD6VL1QgDPpxRGMKBkmlYgcAikMrPI6NtwRUbSMcVblG+PJ59KrTEAqOAOlADQ5b+oqyjvtCcYqrHgZJ5PtVuH5l5FNiEMBKgqc02QLFjn8KmPA+XI+tRuQy+570IY058vIOTjv6UKu1TkYVqeibcdPTGc08oqqRgjnisuboUV3PybcUc7AB3IFOmOFIXOSec0PhPLZiMntVp6CEmVoyDn6YpMbTyefrVhog7KT0/Sop4yzHjtipKAfN8oIz60pjDZbA4H5U6NAkfJBxSSnCnntTuSRhuBkc9qlQgLk8elMjUNGGIIPoalC5HTn2ouA0s7duOtBjxgDJNObcFJP0GKTbuzg8jii4CpwR9e9MDguoxU0WSVPHBqKNQJ2yDn1FAyUFlXp7dBQgPPQCicHHHQmnRKQclRt6VIWGNuxuXt0xUDIzgnnINXkOT0qKdcMwUcZqkBXX5WHoabkZHfPNSSkKVG3DDg571Cx2rgNnmhiEc4fk98YqWMY789KryfN1OCOetAdsgnkdqQiXI3KvrS8uQc9Ka+dgbuv8Ak1ECduM89etIC2pwArdT1p+04OOi9TVeItIygcsex71bQFVG/A5zuHOKLhcaiq33mH0x0oOY8qvII7Hj8aUiRkDIcSBs7OzCqc8kjAsBlmODnpRe4myyrt5JBQs3XGSBj1oikUMYyuGZcktxVZ3AKleT1JWoY5tshEvy5PJPWmItzr5UBO0nrg0+ONxEoJ5IyTipUaNodjsuSPT9KAUQ7WPGOvpQpForFtrBR3PWp/NzjHB6UGIowbaxG7PTtUU0wD7V4yeP/wBdNsVwAeZhzxjrTWAOBT0yX4bHGD70k64GVHai5SMi8GCee9V8cVLcEtyfWomGAcVpHYGKgqVF+XrjNRx/MMVKARgZpMaFCijHFAOAaQ/dxUlDcYbpjmrNpBHISZDhRzVduaBK0fIOBitIWvqZzvbQt3SJb7ZYWDYPIbmr1sltPB9oS2RHYHp2PtXPs5J5PU1JDezwxmJGwpPpWzlEyUZW3NZ59+TGMMvUVlNHgnI/GtC0UGGU5GSP6VSHWueEdzokxiIAKaFO4nFTyReVgnkGq+cyGjqLoOAw3SnKTkYpB0BpxHAxSKQg57dKYPvGnj0pAOtAhQeG70xz8pGe1O47U1hlTQBHGx4HWukiw0EXuOa5yNc10en4NuNxxRIXQxLlcTyD3Nb/AIcP+iuTxwawr1St5J7nNbnh5P8AQ39gT+lHQR0fhOGFbUtsCmfLAeg9Kp+ItLNtN5sS/un4J9K09HgENraHPRVz+Vbs0Mc8RRgCCO4zV2uiTzTyiiA4znpULQAk4Bz9K6TX7AQKJIV2qD847exFYZ4UcVk7oZWiRV+VsDIqjeTKLlI5o90K+nU1tRqigNsBbmqF/LHkKfvY4GKcXdgOt2gK4it5VHs5q0GUj7sg/wCBVXikQKAD+lS70/vCtLsmyH716Yl/OkJ5/wCWlM3r6ilDr6ii7CyAuB18ygyJ/ecfhSEj1FGQO9F2FkNaVP77flUbTLn/AFn6VMSPXFMJouwsiFpUyf3pH4VE8q9pR+QqdxkZqFgPQUrjsQNJ/tim7h/z0FSOF44FM2LnoDTuMbnn74oH+8tKUX0/SkMa+lFwsBz/AHlppz6il2L6CjYp7UgBN2eCMU4ByONppoRaXyxQMdiQkcqMUpST0X86Ty196XaOM0APTcFJPWmMx5HHWnZ4OKaw+ao6mnQkLAEYHajPvxURPPXrRu20rBcmDA5zxSLjn1qMHPP40qsRupWGPwKTHBPSmsc+1JuySKLALjBpBjcxphfn8aN2GNOwiTgNSrtFRFutAPPtRYLkcx+fjvUQcDJNSy8fMDn2qsnzk1a2Bu2wZJb2oTjJNSbcqQelMZOg/WqM2C5ViSetB3Akfw0h+b5cYxTtylSM8gUxDBWpaD93isoVqWf3VHqelRPYuBuS7vKRU2szjHIB71UAlV9hiQMep55qwwk2sFOScYyfeoRLOr42jK5HPFNGEtx+FNxnOCOMZ6UkuxiAR+OaeRGZCwZd3cc5o2hkZhwRnn0rKXxG0fgOZkPzsR61saGB5LHGTu/THSsVzzWtpCZhBDcu5GB16VpL4SGaQijRg44kA69Kq3AjCswj2uxHGeg/GrETSAjdgsvBz9f/AK9En7xcsoBBOKyW4GM2HnZugz2HeriRLKod87gDigW3775fuk1Mse3cMZq2xlEhTId4245z0zU/zKvv1yKcULNyOOnNTpDleeGA4xTAiizIu11AJB/Gm2yGPegXlTznvWhDbKUGGBbHIpGjUOcDknk1m2Fit5SMw5yfSnLEAxIUhetKUKy/KMcdaXeM5z3wcUkxFe4jXAO0FmIFLIMRjA9hTnYE89TwPpTWYb8ngetUncOpGxAJye3FIh+QHqc8UjMCzE56U+NSVU4AHUitCjFkz5zduTxWzEHWCMgYJUcmsef/AI+JM/3jW/pyNLZINucc/hTewhuRg559DT48iI98dQadNCdwxg5PIpY4v4T+VQBFZKzQTY9DUJ37QKs6buxLg4PIxUQ+VW3LzmlHcuWwinEWKVHJxnj6U37uKfGpabaBjHJxVkCq2GORkGnjG4Z6Y5oaJkds+uc5pjMS+OnakAs0R27lJwKiSXbyemec1OSWOBkdqY1sAhY9Ow9TQgGNlwdvXNSJHvjwJNrf3aWOQqB0A7rSyNj5scGkLckyxUd271DGoAYZ6seKdvxHSkqzDC4xT2AeGHJOM1XuI0F2j56r+tSMrODtBwKR4izqTzj1oTGORcYOeSOTTjg8Ckc4GOgqIP1JPNFwJclQRkECo3Ubwe9LycnPHemBskmgCSUh1IA59fWq/lYdW7d+KsKBjj8qlI5HYjvRcCCD5Uzng881HsUz7l5GeQKcwYYU8kCnRoCxboR6imIeCfLwOtNAY9T1p+AFxuximqMHOcipAN3yBhxntUDjeysTwfTtViMbFwRu4ppdCONuPSkBGlu+WK4P6VLEjrjzF6mq7zEEjcRjpipYZ8YVmzTETyNsXGeT0qsD8zZ9KnkI3EEAgDpUbRqsanPHGaExj1YAdcdsU9gSpwF6HmokOOwB45Ip5fuoyemaxZQx0PyqxznmmTlfMjGMgd8VKxDcdSB2qJyfMQcls7sVSdwROQPJU8gE/SnHaI0JAyOufpStEJozvznqKjxkKG556fSncACnYCOAT3qMKNzBm4B5Oan3g4H8I61Uiy7gKO5J56UxljBPAPA/Sp4mBBKjPqRTYBltrZwfXpU0qlTsxwevFAiGaMsmV5B5zSAZx0I7ilk+RRJ8xPoOtEcqng8+x4NTcVxVwqp2+bFOhAKyMTyzmoSf3aEnB3YxToZDHt56k/jV9Bk2BGQxIIHY01pCvyKeT83sKQvxtIPJ5A7fjUDMCx8xhj+HPOKjqJsux7ZBu9B2poG0EHGO+RUUEixx/KBk5GMYqVpkLZBIGO/ahMVyOc7hseQbWPPrVKcIrlBhge9WCqHBYknqBmpLi280owj6joPShMDMwc5Ixz160wO3zYyQPTtV8R28cQR2yzdulSIiQQsV4z154bP6U+YRmmQmPaW5I6URoXk2kgADqas3MBuCJIVAOeRT4LVFb9+G+6cDHeldWGRtC6lSDluwUc1M6ziAbEI3Hnvn8al3leEUqccHqKjhnZ4wD6nAzRce5VmeYY+ch84G2pYoEERWQncwxk84PrU0u5+FCjFEqEYZDxjoehp3FYy40clVGR82M04IBOwkjZ9uckfoa0Yw0scg+VdmCB68VTChWJkBGBzg9etVcCa1Tzrctncc9O+asRzpFhWwSRkk9qz7eZzLujACbvTtWglqZ5t8hWMDncT1H9aloQ+a8eRgseUDLwpHfHJqipKzrvG5frViaFHA8onI5Ppx3qBFxlCQVHP1oAtIBxsHPpSzJ1XPO2mwwMsvylmVRmld8SFDhe2TQUjGu1AOBVc8LVq7H79R15xUE4CyOvocVpFlSGQ1KvWo4+1TAAZoY0Jjt2pDyx9KeBSFSMMVOBzSGMYYUY9aR0JUkdv1px5waWT7h+lNOwmkQCINjB/OgQ/MCzdD0qWMAKtIx7U7u4uho221EbjgrVK3I84E/d71ftF6ZONwrI3PHKy5wynFOHUcyzKNzhgcg9vSoMfvOKTdwPrTj/rv6U5LUlPQEGefapMHbxTUwG+tPAyD1HpWbLRH0YUYz/WhxhjS44zTABjdimuBtp6DGSRTXAxQBFGcNjpW/Yf6lMjgjP61z6n5q3LNwLSM85I2/TnrRIlFLVhtu+OMAVr+Hzi1kHsR+lZWqktMrHHIxV7R5NsAGerqD9M0dBI7e0kQ/u05IXAx7EVpRyuq4ZenSuS026MWqRAnjfj8+K6maTAOKsRn644uLaROny9f1rmRCnCdwODW9qcmyzmJOMjFc9BOWRgJD6VlUdgG3AK5A+XHIzWJeRzRXLXCMp21s3LtuXAORzWJPMbi6MAkCAn5i3rRADRgabaC+0g+gqfec8oKbCG2gBkbHvUoDjqg/OrAjL/7ApMrjmMZqUgk/wCr/I00gf3GFGoiIlf+eYpD5eOYqk4H8DflS/J6MPwo1HoQEQH/AJZNTSIhzsb86m/d5+8R+BpCsf8AfFGotCs3lY4D1XZkycb6vMqH+IfnVaZADwQRRdhoVWcf3m/Kmlx/eP5VIeOKjOKoYnmD+/SBv9ul4xRwe1AC5/2hSbm7FaMDngUbRSGL83UYpfnPp+dIEBpdtFwsLlzxgfnS5YcleB70bAQWJ6e9ATIAycemaAFznB7daVhzmmkYO2nNkA/SoLEPNJxTjwM+9R9GIpDHdM+1ANKfvtSK2KYA33TimZpxHvUPYU0K4p/rSt1x7U0nmhz8w+lAhd38qUc0wHtSg9frTAHPIwelVM4bIqwx4aq1UhMsI6t14NEjLtxkZ7VB60CiwrkjDBBA604oFBI5zTVDAFs8UoDbGJPFAiMVr2K/c+tZA9DWxpwyyA9M1M9i47mmWc52vk9s9vakE0iSBXQbh1NTTIgj+QFvp+NVklXzB8rMR2PamjCRIFQuxXG4nkd6RjsglY8fKaahU3ErZOfT8afcECzlbnBQ9TntWUtzaPwWOYIya0bDdHGrgZ5NZ+cnPStiwjBtYsd8k1o9iS0krGXPAA6j1qclSQeB7UyOHHPU+lOxkFSuOayHYV8KeMEnrUYYMxIHvSlWzkn7oqW2C8ZIJPc0wISAcDYAaEyreoqZ42V9uBweopjKyfMeTj86LgN3+W27tnqB0pss3o3FVp7narbec9RUUcrOnK5HqaVr6gmTyyZA29ajZiF4OST+tIclPl5K/nUXlzOw2ggDvSSBkuBvB7AY/GptildvPXkmlijYjLctj8qcISV5OB796L2EMaEMxC8ntSW8ZCksatbNqjoQwzkdqltIsxZbkH1qlIZy10CLuUe9bmmlhZxvH94A8H61l6yoTU5QowOP5VraMpNjG3ox/GresRPcsBD5hDYDCnAKhLqSfWph9wncCfpVeTGcjgHoKyvYCpYyB7pkA6tkU6Xh9uDgc4qCxGy+XHXdV9pNzHIzRzWZctimVPmJwRnpVkxqW6EcUwKJpFY/w96nIB6c/jVc1yCOT7uByAarOPQ9+tXH4U9s1TkGGJ5xTTHYkCnACnrTXdihzyc0sD7s/e+X07U825KgxHii4WIY3yM4zjrTpHL4xyB2FW0iCrgrj3FQtHhuDkUXCxWOd44xinIxY08KAR2JPXNSRBBJ8vU9c1VxDg2IuOhpgcsxweDUkiBc46DnpUKkKD1P0qSrCzjK++aiwCp7H0qcxkx8k80nk4JI59qd7CIjuYMPamR8bwx7YqcrtzuHWmMoxkDp3NLmESoQFBzz0pCST1pY1LJnIprLgj35FMZGzYlJPPFSb8Y9abs35OelOEZJGR0oFYGPy5qPfhs9qs+WQvFNkhIHT8qAsMyXXIyBUYRQ27B47GrMS4G0jjFI8e44HUCkFiCRAwJAAwfxqOWB1+bIK479qsbeuRhvWmbeApP40wsQo7cBjkHipthOVOAB60rRgrlRhu1KS2wZHPfNJiIXdt4XOCOfapWf5dwCntVbhDguWU9RuxShV2gFmwOpx0qGh3LCuS7YG49zjpUgVHC7WO4cnceahgdEXKxybP72OtOB81SQzoD6ilsBPGcqeWGR3qFwFkRkPuTTYkG8sXyRnFTxbNqkEEH5c0AiKQGYCPkA9Tipo4kU8AgkYyalAQ5OOg702QluAQAf51SYya3RA4z+WetW2Uct94KPzNUIXAkAb8D71bnyu9d2BgHPrRcfQpzl3x3P92qcYLMxdSroenar4A8xSfSq17GBbysvX60EMhWVZbVtw5Qlh60IrSxqdzDjkAZqCGIvErZC7Qcjpmp4ZXSHPlkjjrVAKyPDvHLKR1z0/CoVk4XOeuCeDmlnnL7gYyrYwSD1pbaNmKHYpDdD3JpCHOXx8ikHHPp+FJbuSjq3zA9ameHzFPVFwe/fNNgheBHVQxOBz296VhodEnlhmUFvmypz0p01xHIq73deeTj+VNjhaPuTjnb2pksYaVV80FuwBx+FJxHZiSnOX25ULgEdqnt/38e0ruO3gE8ZpzW5S3Af7q8ls/eaoYG8tCqD5z0B6fnU2Fyk4jEG1VDDjk+pqNpFc/vpMLg9PvfWn7mlEcbbd38IHH15qQWew/vDtAOcDt+NCTHYopNlT5Z3BR1PU1In+rRVC9cZ/rUssSSOAgwF9OaY7YPlBvlU/wAPeqsOxJtZQp2ZXGQe9LN/qt43BT8pFC3TRKqxkdeh/lTEX7RPuYgA8n2NArDbGa2EgRlb5vX+dRahEnm/Jkr3zST2+2Qy7/lUcfWlDiRmLHJfkj0qttityK3DhWQ4wOas7XCF0YgY4BqsCFRzEo3Z+bnNTSxmWAPG53eg6YotqSwsZ9yqJFLRg/MKlkEHmnB4TkA9PpVOOGVIxywDH7tOjjKEh8gnkilYRY3vgiIDa3ftUTsRtHO/Jznpj2p8du6ngliRwPSpY42hjZpERyOnJqbMpWMu5x9rQE8Z5NVL3m5fHrVu5heSQycA57e9VLldkhBIPOK1iVrYIl5HHFThAc1DFJGB3zitHTBFMWMwIAPAWm0CZbt2tdOsluJUDSvnaGGaVZL65Qyy3MEMR6IR09ulXm0WC8ZfOuGMCp8iqMHNZ+oWTLMlvG+/GCBTsK+pXNhJLcIAFdCfvxdK1xZaY1sYrsJE4+6UfLfUnpVdIJbKzlkZG8o4DKDgjnr3rDkkjEpAUEZzzyalIZJex2trOUhnMyDkEDH4VULozBRkc9TUhC9dvBPYVFIQcYHQ1aJ6GjbuZNiYA8vofWsu74vp/wDfP8609NAMbk9fesy9H+mzY/vGiO+g2MBz+dSLxKuehqNRyBUhxgZqmSiYrhmOc4OKf7UgC7Tk4B9aBJGGPP0xWTTNE0MK/MKkKgJSCZdy4BOPWkMp2H5BjFFmFxYiHBA5psi4z7U2ElY/lAH4U53cqc49OlFtQvoVf4jW7ZpIlimVPqPxrFibbk4HXuK6TTpJfLQOhK7RjiibshRVzI1QYlUgcEdPxqS0k8qOPPQuM1Y8Q43QkcEg5/Ss9T/o5A9KcdUJqzsdAiMsqSMSG3A12bncgbPauPZxcWFlOrZZuGwOmK2pNQZEUK4wo5NXcmzIteYpZnnGWHX65/pWDb4Zyedg6/jVzU9SjvFFuMHawZiDxgVQidI5G2ybB0bJ61jPURbkKDCgBsdWz2rn9YjjWYFVUMW5xVi4vGil2oysp9KzzO32wTzoJB6HgGqhFoZvWiKEHyqOPrUxC/3f0qrbvFKuRaBfo1TAIekMg+hp6DH4XtxTSmOQ5/OkIQd5h+Gahe2t3+/cSj6iloGpUu9U8iQxpuZh1JPFVjq8+ewqS60+BYjJHP5jZ+7Wf5I7Nz9atWAt/wBrT+o/IU3+1pj/AAqfwqmU+Yj061KscZGTn6g0xDpL+Vznp7Cm/aZOuTTxFbj7278KNkR/iYUXDlIzcP6mnb5mBZVyo6nFP8mNj/rFFTR2ybCFlOD27UcyDlZUE57gYp3nKe1SPZoPunJ+hqS2tY1f9/EzL7ZFCaYNEKsD0p4BPepYbZWkYbNoJ+XJoazdD98UARdOjcfSgFu7CnCM5z1p2w45GaQxoLdMrThvH8II+tKEGDxSqo9KAGvyQe+Ke/IBFMk6j6VIR8nHpUMtDM/KKiJ/eHipDyBURPztz3oQMcT8x5pFPGaTOTQDjJpiHtzioSetSqDI6qMU64tjEgccr39qaQmyu3U/SkJ5pG6GkyM9KYhwJoHemmlUFjgDPtQA1zjNRohb2FTTRPHgupG7pRgUxrUVYkUeppxjUjoKMZHHWneW3BK8etQXp2I2QAYHSo926I44xVkpsAJwc8VDKu1DiqTIe5AtbenDBQ/WsVa29M6qcdAamew4bmow8tFCMhYgE5GKarMZAHhUsRjcp4pDHwq4Rg/IJB9Pamh/IdcLjP8AdJ/rVIxe43ySGdo+repzU11j+zmOcHyyDUdsVPmlcjnnNF+3+gOP9nFYSfvG8fhOZ7mt/TdosY/Uj8uawO9dFpmPsMPODz0rWexBdjwwz0PWmyhk3N+ooUFQAFwO9SyNGI2IBIPHSshjdu6A5wS3pSx2+Iwc4A9qWJxhd65PfA6U2eXyxhc89jQAvAJb8PrVaa4EaFv0p6ksfu5A7VaW1WQANHjNCDcxo9k2cgE89qW3g3Y2KD7d62H06MKNqkc/w02OJIJmXbtzyDincOUqpprZDDgjtVnylCBHKg9xipTNJ/Dhfb1FQvE6sSFODzn0qR6EaxiOQ7ef51JHtkQkZ/GmiOQ84IPrTgG+7nn09aBIgWMNIwyufrUlosiIVfn196m8gbt20A9TxQSFJGMHrmkNo5nXOdTbvwP5VqaIxGngf7RrM14Aam2P7oPH0rT0Nh9iA9Wrb7JL3L+7ahqKZt6ZAHHPNS+V5i7eeaa1q5QITgHvUAZCNi/Dfw5q+/yOfl45qpc25tr2OPrkZFaxtHeLp97oalo0exQ3YfaRhTwMU6JyZSG4UcYqcWTjIcYx0OeKaLV+qgE56UWM7MbK2FJPI7CogyFcE8mp2tTIoDnjHakazA28cDkVQMIocAlTyetSrwvA/OiOMg4XIPoaGScv904oAbIxxzwPWmBfmznIq61kZYs9PpUa2DBQd+aAKc0eVGeuaWONSMjqe+Ku+UDnKgmoWhYdB8v0pjI2wiEHnPWocqcY6U6WCVuVU4pqwuFwVx70hEu4Yx+tRvIFU89KYY3Vecj1qGVHCbsDH86bAVZC5+c7gOwpzcqGA49M0LCQhPtTDuCFghxjkipsImQnIx0PappY94+U1FaKGGdxBFWtuRtPQ01oNEKQ7OT3qwqDgn7tRFtrDFOEq52mncCdRGO3GabI65+tQSScYzkVFKzx7QejDNICYHecgYp2Bxniq8EjAk44NPecdKYCuY/MAB5qCRQWPIxxULyYkGc8jJp7EjavQnqKLgSEhgM8gelI7fLghjnvntTHKhcg449aQFmj4OaBBMBAhYbQenHFMhHnRt+9ck84Yfyq8YjIvEIL46luvvSxWDqgffgA52quBQth8pmrKFJYHPHXFT20pX5k/wBWe545qw9lHwCEJHXJqo8IifDsGA4AA4pMGrElxP5spUAAHow6/pVqJA0eWb2yRzUAsUmVWTI9s8Vaa2diuEHB5YnrRYEkRLzLtGQOmc0/YikYZef9qnfZSCSDg9OOaBb7SCcNjqCP1osCREiorAvIFA656UrXsbBh95AByKn+wwyN8yYzzjPWpf7Ot1yixYB9TTsh2ZTSVWkxuByMcdqeY94ZM4yOBVxdNhAVXBGPepktlDFlVjjjk0BynOSCaNApTcS2DgZOasfZSIgHRiuc4XrXQRwon3Ux7mpCgxxxQPlOYFvJJtARkU84ZetOFvLFHhYjuJxuXPFdKEwOuTRs754pByoyre2xH8q4cDv3pSj4O4YHtWoQMD+tMKgMRs69eOKA5TJLKi/fClj35GKWM2qgn/WyAenArUNtbyrh4gfrUa6ZZrwkZXucMaHqNK25XQrLGN3cY2kdKhnsiVwj/jjp+tW30xWI2TyqPqDSf2a3RLpx7lcmhIHqZckE8bITkgY6irEcDP8AO7FQe2KvG1EIy8zsfoKlSOXbu3q2e2zFMCiIE3YRyD3wOtNkhViMHdz0FXgj7SPnBB7U8WkQJYpvY92OaQtzO+wRvhpFK47NTktBhvLIx2HNaEm5R9wge3NKqtnPc+vagDJk0x5FA2j3x0oGmSKuAVLA9Rya2Wi8xcPyPalCYORkH60x2OeOlSq4Kpk9fepYrWZVG6MqPQjpW5syCMmjytykScigOVGUkO3J3L04oZPkLEfN+mPrWr5MWR8mffFBjUchBikHKYqxvgDHfipDE4yAM1sKFJGAoPqKQwxb94xu+tMXKjlLx40Uo7YYMeKw5G3uT1yeavay26/mb3rPVcEetXFW1E30JkjzjNamnphW+tZ8ZHGa17CMmDI9aL6h0OhRtlmjdcID+lZqc3guGGTnOKvSHFggPcAVUA5GBzWyWhi5akWsSMZ9qsQgXacd656WPZdDA4K1vzAP1qjqEAS0imXkBzkfh/8AWpONhxlco3AAgUZwc9apNkk881PNOZV5GAD0pUxuGRkVmapFzSGzHzWdegG9mP8AtGtDTmEJOfriqupiP7bIYuVLZFCa5gadioBTmHAI6img4PNPzkEVoSSGIu3AzTliIPJFPQ5bOKfnAzWLepaREkWTknAp8ijY2OuKTOQR6GnE/LSKBF2qBimvgqwpxI+XBpj4Cn+dAFaFc4z6114DKihYdgA5IX+tcpbAb0+v9a9F2/IMjJFE1cUTi9dxviI6bTx6VXSPdZMe+K1fF+fOt124AUn9az7f5bM544I/SnHREvcq2V3cw/u4pWCMeUB4NWDPPnOWPseho0KHzNVtwT/Fn8ua7cxR5+6Pyok7DSucVFHclxi1bJ4Py9qvx2txKcPbFVz3WumBUZwAQPQUA9h1+lLmDlRzo0gKq7wGIyeQBxWBdxmW6MMHzBDgYr0GWJZYnjfo4KnHoa8/u7NrW8ZUkOA+0HpmqjJvcmSSNK2LRqA0bg4xnGatCX3x+BrMhWYAfvXB7c1aRpVA/ece4zVaE6lkyZH3x+dMJz1ORTC79CU+pFBJAztRvxo0DUSDBRu+GI/Wsi3C/bVLcgEmr0Myq9wrRHO7dwfasrzNrMeQSDj8aaAkWGWdZJljBUsTwaDBKg5iYCr9oyRWaqWdT1Py8VKZIn485D9RigNShD8jYeEsPcU5im4nySMnirvAX5GiI+tQSbv7o/A0h3KTMVbIXGOcGpPtU5HBA/CmT58wAjHFNB+XgHPrQMk+0zt1bNKZHZAcnOcdaiBx1B/KpNwEY+tACA7TkLzRu/3qNw9RRkf/AFqAAscDaTShjkZYilGMcUgwaBDwTzh6XJUHBBpUXKkkClCgdqBjHBJ/CpQeB9KiY/vPw6VIMkDAqGWhi9OaiH3zx3qXoMmoTy2elNAwHBP1qS2jE02xunU4qEnrVywTG+THsKpEMjltnFwfKO1QeCTV1Q3lEOAR3qkdScNjYpFTWupIxKyrtAGQc0CHyW8LxbnIAHcDBqv9hRhmOX8xQmp8nzIwR2x2p41G3J/1B/CmBCbF/wCF1pEt5VbIOD61bS/teT5bD8KX7fbbOOD6EUhlG7ZzEFPODxTIkLBQKlupFeJJFGN2aiQ4ZSc4oZUSyibQw44zlqXC54yOnX+VNTbz7etKWwM5BHHWoNENkcFMFeT3FQSRSPGNis3rgU4nLcdO1Sfa5LSPEYXk85pomSe5S2MjgMpU+hre0kAt83ICmsWWd7mYPJjPTitnTMLE5/2aJiiXZIlH7sI5ZeeH/wDrVXwgmwdwIODmnszGNJN7ZDEZI9hxUYXzJA28fe71RzPcsQKoR2QkgnuMVZv7VBpEkgb5ggOPyqrbDZEwyG57VZ1DA0uYHIxH/hWL+I6Y/AjkD1rrNJs4pNPhkdtpC5rk+9dlo4Q6Zb7hk7cH861lsR1JRbb2+UEAHGfWrH2RNvORgdqcPsyueTk+p4FEssSgLvGPpWViiEw8/KHxjqcUvkRZG8BgfenCSMv8soHsRipGdFAy6keu2gRXldFClIiQO4Pamif979372OAenvUsiboSqsgI53VElsxlV3kRQFxx3pWDUma4I6A4J7UjSSt0bCj1FPECbsCRRx0BqdYQEwZPpinYepT3uMAkEn2p5YspDNjPpVoQ5w27p0NDrEFJfjHpQFmZrxSLwsg2+wpUUAD592fbpV3dEV3KcEeo4piXMLPhiF2deKBWITFgjDYyO5NQm3MjckjtWsjI/O7I6VFLHbA7jt57Ciw2jideQR6my+ijOa1dAgWSy3FiDuIwKoeJvKGoqYwMFBnj61oeG2g+xESMQ4fg/hWn2SXubEYeMfKAV9MUhJMgOwqPantKgwFYfX1qPzlLHLdD3FZ2GZer5F/AwGOMfrWiJH8tfLHGO9UNYkTfblQeCc5rVtIhJAMcj69KXUvdEDStxuGB70qhz2zV4Qxq2N2Mc8mmuEIOZKZNmUHLHjAX360xy44x071pbEZcFs49argRlirMDzjimKxXXdjlfenBJScnO2rHkI7bhMwHTaaekPlZKyNj0PSgLFQo5PL4HvUY3R8F85rRcBuSfbAFV3ijXqrj1yKAaIAz4zj2pweXbgLkDvTy+zHD4z0K08TMQT5bY7dhQKxVJlLcpxmo5PN3AquR/KrpYSqAY2APvSMsQUL5bE/U0BYhAwvJUk9eKjaEPk7vyqXCrkMpxjsetSrGrgfKV9MHmgChJaPj92AfqajSOVVZDgKexrV8hQBgt/OmeQ24ngj0oBxKnkqNqqqg0rQsORkntirBj3HAQ8mmNAysxKkDpQMgWEb/AJwQ36U8wRnp1pSkhBztA6daaVZWwRn6UCI3to93CEn2NSPCGC7lI2jApyezZP0pDvboc5/SmBE1sq/w9utNFpHKSB0781YCnb8zY+tNVSB9/BPtSAgGnQqSe/vTZbYDgHNWjExBAfcfpS/Z5R049OKAMtrQkglvXg0scJXIIOfWtb7I558xc+mKT7JLjO9BjtTuKzJkti2CueOtPNsgHOc9yBk1MkiDnj86VplT/EUi9DPlthgARv8AXmo44SDynPQE8cVqecCvy4PHc1E27uqj6HNArEcaEIQjYbvmnLBuUFn4+lRuk2TjgdueKhimlk35bke1FwuXfJRcZPA96kMabCeue2etZcczSzFW5ycHtV0zARH7o44yaVx30F83lRnbzgmrEbK46N7Z71jPPlFbPBNXra4YkMSBHjpQCZdYDaSF3H0JpEYsDuXYR+NRSS84UYJ6VKDkDHT3oKHHC5IFDN8vf8KCT6daNx9f0oAYZACBj8TTxk+mKXHIOKaGJIGw0AOAB604IPwpOOvQ0oP40AGzvijABp3nlXBHA9KaTklvXtTACM0whj904PvTuec0gYHuKABd3OaU4AyTwKQsR70MScYK+9ACkdDmmkjPWnjpzSeWgPCigBMACjOF5P0p2FGPSlOMUANU9s0pJFAIoJpAAbP/AOqlz6UA0mCaYB1PelJI6UvOOBTct/d/WkA07+wA96G4ViTgnj2p/FI4BQ5oA4LVG330xOM5qkvBzVvUebp8dD/jVUcmtlsZ9SzCMEZFdBYKq2q4GBXPI3IHpXTWK7bNB/s5qOpfQtXL4hhT2BqFWZGBA/Op50JhiYegBquwIrpjscktyGWqd3J/oUkfo24VbkGeaoXSny39cUpbDjoZIcsoG0AAVKh5FQxH5f8AGpRwwHtWDOhFmJ1EZIIDZ61nytvlYnuc1aVQCwPaqjgbjx2pwWo5Mafal3YBxTRx9aUfdNaMzLcT5Xrn3pw6L9Khjxj8KeD8oBrFmqFB4Jz1pd244pnGAMe9KvEh7UgF64H4UkrfIfpig8Pz602YgRGmA7Tl33kCHoXAP516AZQOikiuE0VSdStx/tg13nbpSnuEdjlPFb77qAc8ITz9aqQoW05mHUZFWvFmDfQhRgrHz+ZpNPVXsJFIyNp/lTWxL3K/h/CarCRyeePwNdgJ+Twfoa5TQ4Hj1CKQ8EMOPUGuwIPtUy3KjsRrMWzhcVJlsUD3xS1JRDcXBt7eSZxkIuTgda4NbhLm/ZppGjUsWHGcGvQTg5DAEd682nA+1HYP4s4FaQImb0ccbHEd1Gwx/EtSrbOV+UxMPY1X0ZlUMHYAnsTWm8UcgBAB57U22hWuVDBMOPJyPYg1GUZTzFIP+A1ce1zKGU7VHYEjNR7WVypndTngBv8AGjmFymVcAR3RfB8t0wxweDWZBH9omWMcdya6O7maKJ91yOQeGUc1i6e4S45VDkdHPFUmKxfB28GkCmRRkZHuKfLcWy8yW6/8AeiFreRNyLMB6g5paDsyu0CLk7P0qCSNewI/Gr0mxeRLIPZlqo75PDqfqMUICpKNjAg5pEzyVOKfNnAPyn6UxDjoM0wHZf1H5U4ltgGAabkZ5WnsV2rzQA3Pqg/CkKjj5T+FKCPWnDGO1ADS2fUClAX+9infw0LjNAD16f6ylww/iBo2rjkClwoIIGDRcEiI/f8AwqTJA9MCmnls9jSt901BYxO+TUROGA/GpAfmaoz1PNNCY3uasR3ZiiKbe3UVVz19aDz2qySMffpW4GO/ej+LPamnrQIUUd6Uc/WgDrQMF+6aTGePzpTkA80o4PvQIv3keyzi9sCqecYOKkkuZZVEbEEZ9KiIIyO9IuJaXO3JYHPao5Wz8oP1pEbbFnv60znvUljl5PNNu+iinRAs360y5PShbjl8JCgwwrotLKrCzP8Ad75Fc8n3hzXSaXGJbbaTgN3pVNiYajpbgQxK0GGRmY8j6VHFdF3ClF69hVkwxhQm0FUzipbTyY3JZOMcYHep9qiXQbK1oD5TfWtDVCf7ImB5+QDp7iopChb5BtGKsaxxpMo4zgfzFQnd3NeXlSRxDDDetdlo4T+yoB5fOOp+tccTlq7jSFxplt2+St5bGK3JWVVI2q+T3FPRFGcqc+9TFucdaaQey4rIuw3YFxtGfWmPGWxj5e/rUwyKd16gUBYreWH+V049cDmlaNFwuCc9hVjjPp7U05zwooCxGI41AwCAKb5KsxYbx7Z4qUluflzQGxxsI/GgLDAGU/K2R6Go3d1HTGPQ1NvC9Iz+FJ5o/uN+lAWIlcsSzfKPrSFVY8j8anMqf3HP5UoZeThvoRQFiF2jT5QADTBsbPmdOv1qydjclMj3FG1MZ2CgLHIeJAhu4mRSmU5B+taHhdVazlB/v9Pwqv4tXFxbsABlCMj61N4UXfHOM9CK0Xwky3NpooyR8wHtmlWIA5O0j8Kl+zgnoMUCBRxt4rMqxka5GFS3I7MRVu1y0Kld3/Aaj1uNRaIQMYkH9asWCgwgZwanqPoT/Pg7mIyOo60CQrk4J/WpNuON350DO7rx61QiLzC2QwOe5FLuK8c4JwCKlC+9BHGKAIiu5sFyT1pky7F53MemB6VMDg8t19qdtz06/SgCskSKcJIVI9DSnzFODKx98ZqwU98U0qBzmmFiEiTPEvNJtkkYh3ORzx0p/l85BJyaAuTjGPrQFiGQyLjgnHtT41+T+7nipDFg5wPpSgE5G3gUhWE+bn5jn61WeGYyqxG7HfPFW9ik/MvPrS7B0A4+tMLFVYX3ffIx0qTypFB/ece1TYIbgHHrS4J+nvQFiLD7eDzUb24kGHYn8aseWA2c00x99x/GgZB9lQDgn86Psqtnk4NWQuOe9Gc+goFZFY2wAAXgjv3pRajuTU2W+tHzdsUBZEQtkUYycU4xJgZ6U7BGeefpThk+hoCxE0KovycH3pN823mME+x61KVz15pcYoCxVlafGRGSPSmsszgEZX6ireGGORS5oCxDHGjKDtH1pskMJzkZOO3FThQF5xQVAHBoCxWjRIsbEJXHrmnFic/JgVLlF56U7J4wuBQFiqykL86My459qQxoEJVSMcZB61NMX2nZjHfNMCSrCQBgntSFYSK2SIhljyzckk5p/khlOUx7UkUcowWb8KlWN8D5zj0oGV/scZTZ5dKlmyKojO1RzirgUe4ppBzwKLDIFhcNkvkZzzUux8cNj8KTZIWbsO2amGcdhQAgDfnTgMdBzQKWgBB9KQg7gc8ClApfxpgNBPpTs/X8qMijIHegBu1CeRzTtwHWkLKfamEDOSM0gJfpTTEpOec+1M3jO3cBSO2Rwcn60BYk2gcdR9aAyr3AHaocb1w/Wl2KooAm3qD1o8xe5qEAHjn8qdtyaBkgceuaPMHvTMbRRn0zQIl3Uwv60zc27G049acADQA4MCM9KN4zSYWkwMcD86AFLA0uRRwPehW65GKBi556UyXHlsMHBHOKcWFRXLkW0hH904oA4nUIyk4zxkZql0YfrWjqS7dp7nnB7VnEDr04rWOxk9yaM811duuLdR/s4rlIBvZQOpOK61OIwPQUmV0LcxAs17ZwKqn7vqKtSrm0H0BqoR8projscstyGQZFUp1yCPXIq++KpzDBORTAwE4QjbyKeDlwacyKskwx3OKYPy4rCW50R2JEbIfPJxiqshw1TRkc/WoJvv8AFNbg9hhpw4i+vSm9TipyNuxcZqpCRIo46dqVOB0z3pF4BPpSpzkZrJloD1x7UqncW7U08vSoev40hjiMAGobg4UCpiCepwB6mo3MHnAM5Yf7NNCZf8PJu1SI+mT+ldplvSuO0S5gtb4yudqhCB3refXbQdN7fhSkm2NOyMbxWuL5G6Exj+ZpdJA+yN34/pUOv3kd9cRPGCFVdvP1qfSSBaE8jjNHQndliwGLu34wSemK6H5sH0rnN5t2iuANwQ5Izipj4iY/dgX8TSs2VdI3eaMnPWuck8QznhURT9M1C2s3rf8ALUL9BRyMOZG5rDyRaZM8cvlsBw39K4MSMj70OG9a0L+9nnULLMzjrg1nMMjcKuKsQ3cV5pp3LO5Y+ppUnljztdlHsaYAfpSNxViJ/tlyTnz5M/7xprXVw/35XbHvUY47UE570rABcseTk08jgc7fc1HT5clMUwF8pjyHVvxq5YTTW5KshK/yrNQZ+lOSR16Ej6UaMWqN1tRAIBQge4qGYo5LDBBrNS5kXqc/Wphdbhgr+VTyod2JKi7cgd6iGS3UipJpAyDbTV243E9TTGKob1p5Vgi803p0p0hwQPQUCGHPtSYOen5U7NGfekMT8CKcMA/epcg/WnDr60AICezU5Sd4Un3pBjPrT9oyDjBpMOo0sMhe9IevNRlwJvoMU9mwGpWKuMzgk1BkntUjk7aYpyapEsVUJHpU6DYOeB3zSqkm3K4x7VKrBuGXDd81ZJRkX5jj9KWOP/ZyfetWGKIoCVB75xVO7njMm2NB6Fqm5VhI4yx+6AfpVlIOoOKzwZAeFGPrUyzzrj5Dke9MkfLChuAg4GMmo3tlBzuNOR5JZ/myrAd+9TOV24Tk4pDKOMSGnHqaQHc9BPJFSzWOw4tthCDpnNN4x07+lBdFXoS3v0pBOdoGFH4U7C5h0f3jjimXXVaWOdyx+fBNJcg/LuGOtFtQ5rqxD6V02nDFmn0rmhwRXUWQ/wBDj+lZ1diqW5KOtA60oBzmhRzXMdA4D5hVvX2K6RLnocD9aroCWHHpUniEN/ZMnpkVpAzmcZ3r0DSuNMtsf88xXn6/e9a7/TSf7Otx/wBM1/lW89jnjuXCTjpSFiBnGaATQGxWRoIjbhyrD6jFOx7UBwaN3PWmAY+tIT1ODTuPxoz70ANHPrQVFOHFJu9QKAGFFz1FKVX7xC5FKU6c4+lIE565FAEe9i4CxAjPXIqUD+8oFN8hd24Hn6U/AUZzQIbkDquKUgcDHX3pQUbHQmjYp7UDOZ8YJxat/vD+VL4RxicH2p/jBP8AR7cj+8RTfCgKl+eCvT8atfCRLc6PbRj3P507mkzg+tQWZ2u/8eHtvFS6eD5eexAxUHiBsWSqeCz0mih/LIZsgDg1PUfQ1KTK04+1JVCCkxyflFBBPcj6UHNABjAxijFIfajJoAUjjpSAY6CijdigAwaQDH/66Xd70ZzQAlKTSZNLn2oAQ5pKUk0UAFIxwM0uKQ0ANXnnmlzRnjvRketABx60n0pdw6Ubh2NAhCMjgLSgDFHGeoox70AAAFNKBnB9KdxScUALikOOx/Wl49KMCgBDwO5pByuR0+lO4pMD1pgNBPfilx6mmqG289frSAHPLcUAP2rxnB+tLxk1Hlc7efpSgDPC0AK6hwQePpTduDuJLe1PJPsKN3PUY9qAFU5GcYpcfhSZJPtR3oAcOKXdTeBzRkUAOzRxSUmQKAFzigse1Nzk8UYJ70ABLd2oH1pMEUnNIB/NNLc04fpRtB6UAQ723etShWPYingAe1KDQAwRc80ojANOyKN9ACFARjJH0pQoxzzRupN2aAH9qBUePenAUAOJHem7qMGgigYbqQmmMGHbNJsLjmgBxOO4FM84D+NSPrS+UG64NKIccYwKADzV9aBKD0DH8KeI1FO2CgCMt6CkkG6MjHUd6lwBSMuUPagRxuuDZcMuRnPQHpWY2CMDk1f1hFW9lCNvGcZrPVjH0GeK1jsZvctafHuuIsEfeH1rpwwyUbg9veuX0hd2pRE885rq8ByCR06UnuUti8mDEoPoKrzxBMEVYj/1a/QUy4GY/pXQjlkV4ljKMzDlazLljJIzEYyausQKpTnmmJGZPEGkkIPzEAgGoXjZDhiqtjpml1IkOGU4qlyeSSaxktToi9CSPgGoXPzVYThc1VbljQtxirgMCentUu9DKh5A75pkQ3NSNw/0NN7iRYaVQPunI6ULKi9VaoypNA6DI4qBjvMHPX8KQSE8Dj6VGKsRr3C5A70DIiCT6k1Eww5q8IuRzjvVZ4HDkgZFCYNE9jGHfDvtU98VNLEUbAO5fXpUNokkZ3EcVbD784zRfULXRTlzuA5rW0sf6G/P8NZt3gSLxjrWnpQ3Wb9sqaHqAwSM0DLu42Ams4v15q5ApUbCPlkT+VQssfdcChCepX3gc96C9SsidMYpjQjsaq6FYrzNlhUIYirEsL54OagZHA+6fwoAQsSMUhoOe6kUgamA7FI3BoDeppG9aADp1qRySvFRZ5p7HjFAEanGacB70balggeaQInfv6Ur2BK5JbWcl3IEiILYJ69hSvbNE5Xhsd1PFaFnbpbO21iSY2Vjn2qVbGGeM+QxWQDO0n+XrWPtlc6fq8uW5kOp2jNNX7oHpT5/MRiknBBpiNtPIzWyaZz2toySNAWGenWlYAknJBpYnU5+hpN2TwaBBtPrxRtPPSjcfSjccUh6DeV6ilH/AAIUjHPvT04piAd/m/Onb8MQccDNKM9xUdzwoxSGQo3zk1K/cGoYu5p7t270MLjHOeKEXPFMJyanjVVXn60xMliHGNjexpzh87vT3qSIgrnI4qG5dd3IFVoTqXEkXycg9B0rHLEtmpEuPLV1XkMKiGc4zjPepsXfQmE23vmpo7iPHJx9apMrIRnkHuKSquTY0VP+lbgwxsp5+91qlbTBXHmcjGPpVuQ4HHTFIZUQZbjrTpGVDjAZvrwKjRjggU3FSXfQTcWYmm4+alHBpzAfKR1PWqJE28bucdKWTJIXOcVZZR9lQDryxpFiBUHjmgRVHautsE3WUR6fKK54W8eRW3pupLAscU0QaJeMjris5xui4Ssy4YzQkbhshSfoKcbu3Yt5N+qAngSQZx+Iqa2nkL/Pf2ZT2BU/rWPIa+0GqgWQCVvKB5BYdcUzX5Y20mUI6tyOn1pbyGe4kJU28irwhWQZ/KqGoRXEWm3PnRhQAuCAOefamkJu5zfQ13+mnOnW/wD1zX+VcAvzHAFd9ppI0+3XGSIx/KtZ7Gcdy30oxmkDH0oyfSsixdvcdaQ8nJ6mnDPXNJ9cUAJjFHSlx680MVVCXIVR1JoAAcUbuOlV5b60gTc8ybR6c/yqD+17E8pMD+lOzAvGQAjJx9TTtw69azTrdqAfvH6VTGvMJmIhQx5455osxpXN/OO1KDUFrcLc26ypwG7elTUhC9KM004pM4+lFwMPxcM2UJ/6af0qt4XJEz56bas+Kz/oMX/XT+lVPDRJuG7DbWkdiZbo6kN60uRUdITUFGJr0/mXcUC9FHOPU1o6QmLUsepNYl0d+qT5GcGuhtV8uBFHHFT1KZZ+gyaTJ9Kbu96Caokdn8KQd6TORzSDjvQA8+9Jikyce1G45oAMc96AcijcaXNABikxil96TvnJ+lABR+H40fjRQAUYGaKOKAENJTjRQA0Uc0tGaAExTCjH+LA+lPznvmj6DNADQrAdc0AHuAaXH0FJ3oEBz6Cm7TT8A0nAoGJgj3/Gj8KXGRmmtntxQAEN6frQAx7Ug3+oIpw68g5oATNHPpSbjRkmmIUA0oHrSZ4oyOtAC8DvxSfL2o4PUUuKAD8KWkIyOtNHHegBwxRk9AKQsPpSFxkf0oAUDHehsDrTcgHgdaCfagAVvXinBzTM+g/OlznpxSAfuPXNLmojjOT+tBIGOaAJd570jEnoxH0qPd+NNaTDAZwfSmBN6ZOfqaCfeofMJHA4pdx75ApASFsdTSjJ6c0gx9aN5UYwBRYB4U09RTBuGCak3CkMME+1JtpSwA5NRPchcdAvck4pgSignFR72bHK4PpQoyepoEP3Yppc9jQxVRk8/jTDKijoSfQUDHhj3NRPe28Zw8yA1E6Lcn97G+PdyP0qM6fYnjyefZjRYQ+TV7RTjzc+4GaibW7YdN5+gpG0i0PRXH/Aqb/Y9sCTl8emar3RaiHX4R0icj60yXXk2Hy4znHc1I+lWxTaqkH1zWTLo17hiCpXsM9aa5QdzMuZPMdnPUmoWGO9TS200eQy4I6g9aruCvLA5q0Qy9oi7L8MegBNdIsikcGud0bEkrDHQZrbSNetJ7ldDXi/1Sf7opZBmI/SiL/VR/7opxGQRWyOZ7mXIOM1QuDzWjN8hZfQ1TuUTy1deucGqJMm8UlV44zg1X8r5egx61fn/wBQT/dINVS4AOBzWM9zeGxXONvtVRj8xqwxJQ5qrTRTLdooIORmpmt0Y8r+IqOyI2N61YBIPHb1qZbjQiRADpzT9gI7U3cxzzSYNSMeI0HHy0uFHGajC+tPC+1KwXDK0MR/dpSvtj8KApbp096AuNZz2HWhdwHXFOCcmlwBjkUwK1wQdueeta+jjFi5HZTWRd4yuOetbGkDNk4/2T/Kh7CKlrMSig9sjJ7VE3U/zpbVCWZewJxRkZIOaAGMM0m0049fajHuKAG7fejbTserD8qTAPG/9KAGlRj1qMwxnqtS4x0PP0pcL3yKdwKhth26VG0GO1aGxB3/AEpmzNO4NFHy8dqTZir/AJZ+tH2XzAcYx9cUXFYoBfatbS7YtBKyj5sVWFoQ3UZHvV7SpRbSkO4KtxxWdW7joa0bKeokQJY47K38qSMlJFZeCDWwbG3YoLaT940fzg8jn0/KqctotsQC/mydlSuS+tj0L6XMvWApnDrxnPFZw9q2J9LuriRWkCxg8Ybt70240K4t13r+8H+yOldlP3Y2Z51V80rozYj82D3BpuAe1SKpUsG4YDoabgitDIQADvj8aDnP3uKTFHOe9AByvvTwwPVaafpSjigCX5eoLCoJXJYrnIFTRzKBgimXBU420DIFIUninOT2PNHlsu1mUhT3qUQq/Q5/GmIrdxUyFsZxkUrWzg8EEVIisuByPegTGh1yN+V/Diq87bpCc8VakYj+HP4VTflj8uKYbiClzigClPPWkMUcj1prDvSY7igk0AGenvV9WH2dcnJxis/PFWIDlcPnA6UALswvOQPWo3Uj/EVbCcegprQbh940rBcpZ5p5P3cdasfZB2NKLTpk/lTC4wRsy/KT0qdFOBuHNKkYjXHU+tPUAnG7BoAaAcU4Zp2wjj9aVUJ7Ug1EAPXNKD+NO8t/Sk2MOqt+FAC7jxUV1I3kFSxwT0qwsORUF9EFt89eelAylAPn61uWusXcSiJZOEGBkA8ViQH5veteK2jZFcr82M0bgaA1y5/iSM/8Bp0evsetupx6EiqXl4OetOH0pcqDmZqR65ER89u4Ps2alTWLR+vmL/wHP9ax8e1JtXOcc+opciHzM3RqVmek+P8AeUioNTu7eTTJwkyMWXArFmnjhXc/Ss2fUvOGxI8DOcmlyIpSY05UFQCcYpxUcFehqB5WfAPH0qSJgzgHI+lMcb3LeB0pRn2FKqkgnrUiwswzisjqsbunPNHYx/uNy4yCrcnn0q79pYLkwSj8AaxYNVuraNYVVGCjABQGrcV/qMx+S1U/8BI/rVcpyydmXTeRAfPvX6oRSrdwPwkqk+mcUkS38i/OkEZ9OT/WrC28uPnMZ9gtTYLmD4rINjEARzJ2+lVPDRzcn02mtvUNIt7uNUd1iIbOUXk1Vt9IFndBoppBHgjd3qk0lYT1NU+1Nbjk8fWovLuOn2hT9V5p6RS9JHVweoxUFHNwAz3ksgxksT1roo3AUAtVWDRYreTesjk/pV4RAHJyaQ3qKfqDTS2M4p4QAk45o8sZz1NMQwSgdetSD5ue1G0dTSj8KAE2896D9aXOKSmAvSikDZ7UufXigBPxpaTvRxQAcU0nPfFOPXGOKTFABn3zRmkwPTNHT2oAO/WjHvQPrmkyaAFycUmaM0dRmgBc+9J15zRR3oAN1Gfakag0CF4P1pDxSA98cUuQaAAEClyDTeOKU4oAXI9aRj/kU3GOnSl4PpimAAAUuBRmjNACYz3oHH0pCFppIUccCgB5IqMs5bphffqab5uc808FjQAi5UfMSaM574p2OOaUKaAIiu5QDzS47jg1IEFI5CDgFj6CgCMKfxqTYcc05DxyMUuM+tADNvFLgDqadsFIAKADaKTYDQDhtrD6U/aBzQAwxg0oiHpT84HrRk+lACYUelGMjr+VN7/NRuWgAKt6ijGOwpeDwGpCxGB396AHBSaNjH/69Lu/vfkKXzcNg5A9e1ADAnYninFB2pHkP8C5NIFkb7xwPQUwBsKOtRF5Twq8epqdYgvOCT7047iPlUUhFYQMxzITj07U2R1iGByfarPlsx/eMT7U7Yo4CigCpGjyct8v0NWBAAOlSeWh7DP0pvlKckjn2NAxiBv4hjFP2HPPApuxR92Rgfrml2yKc7wR2ytGgC+XmjyuTSq0g7KR7GgykDlG49KQEU9rG0e+WIOPpmuY1COBgVjUjnoQRgfjXU/bbcffbb9Rinb7a6+ZfLkH0zVJ2JaucjBJDa48lG9GJq9Ddo/Yit6Sys5FOYI8+w5rLn0baS1tnA/hb+lVdMVmjVjx5SY/uilJpscM3loCOgApxgkz1Fac6M+RlC8A8wnNUJSCpHatG7sJpSSrqCBxWVLpl+pztDD0VqftEL2bRWlP7t19RWTJdDICDPua2JNMvQm9ozjPQcms46TchGk8shR1yKlyTKimiDqvtVUDFW9hAxtP5U0WrsegGaCia1RRGCOpqfAGOahjiePg1IFPTqaljQ8YGfWhSMdaApPNJgjjFKwxxPpTS/1x704Kx7fnTvL9uaAIvvD29KARyAKm8v2pPLyelAEY+lALd6l2YoKZPT9KAKdyMlea2tFBNpJg84P8qyLtAm0j3rX0Mt5Dkt8u08e9D2EV4Cp7fN14HWoH++altlIZFHXkc1ZGnXTEnyiB6nilsMoYNL5bHHvxWj/ZUwjLysiIBkknpWdbTjzScZGflJPQU1qJ6Edw620gEg3Z6gGpIk8+LzIuV9D2qtqGTdlljzuwRkdfwptnd7JcbAmeuOh/CrsiblxLeR/9WjN9BVhNNu2GRCfx4pmn6nJbSHj9yGPGexrql2uqup4IyMVnLQuOpzg0m7LfcUD1JFTrocuBulQfQGt7FGKjmZdjLTRYAo3szH8qlXSbRRgxk/U1eP40DkcUrsLIp/2ba5+4fzNRNpNs3eQfRq0cUmPSi7CyKB0yPJKyP028mkgsPs7iRSzODkEvz+eK0Me9FRyrc053axAJGzueJwx6nhqVZwnAII9GXBH6VMQCKXAqiNynPDbXR/erG31xUC6RabZFMa4foc8r9K0iinqAaaYUPVFP4U7sVkYc3h2Ij9zMyn0bmqU2g3ceSgSQezV1IhjXkIoPsKdsB6gU1Ji5UcSdNvFJBgcfhVcwSK2CjA/Su8ESA5CjPril8pT1VT9RVe0FyHAtE6kZUj6io8EOpx0NegmJT1VT+FQS6fZycyQR/XGKftBchxVzJ54UYAx6VGqkDrXaPo1i4/1AHuCarP4cs2bIaQD0yP8ACnzoXIzlcsP4qd5jD+Kukl8NQn/VysPZhmqx8NzL92SM/nT50HKzEaVz2qCbLYJ6+wrebw/dquRsY+gaqx0m8HW3f8KfMhWMpIt33j+VTC3iI6tV19PuYhl4JAPXbUJhkHVWH4U7isRm1hwMtjPPNH2aAY/xqZmZwoYD5RjpTGJY8hfwGKdxWE+zQbehz65qWO2Vh8i5HuaiGQCME/jTCrfwsQKANBbRj6D8akWy9W/IVmrJOnCyt+dSC9u053hvqKq8SbM0Rax45yTTWs0/hZgapjVZlHzxqaeNYAB3RflVXiK0idrNh0YGoWs2zyn4g04atCTyhqRdQt345yaLRDUpyRtDzuYH0NSKzkdSKmlaGUH5WP0NMjZY87Vz/vHNQ4otSI3kuAPkYfiKgd7ru3HtVtnLnnb+ApMZOGpWC5S8+5GM7sD0NJPcyyxbHBAz3q9tGPWq16AIQfegdyvbH5vWtiK6hVApfBA5FZFsOc9aumBWGSAfwpAXzMgXduG31qsb8ZwkUjD1xiiKCWQeXFGzZOcKM1di0S+kxmIoPVuKLgVDdsVGxOf9rtTBLOerj8BW3H4bkOPMnUD2Gasx6DZxnMjs+O2cUuZBZnLNFv8Av5b6mgabJMP3cTH3ArsUtdPh+7ChPuM1ZWVQv7tOPTpU86K5WcUnh6+bBELAe+K0LPwxOjK8sqD/AGQM10fnNyCFU0xpW6BiT7VLkUk0U00eFR88hP04qZbOzi/hU/XmnuC2SCc+nao9rKRux+VToac0iUSQR/cUfUACpPtJwCBgfrUQRSvzcim+UpPDH86LkWJJJjJGQGOT6HFRB5c/OpP1alW3C/dxz3qVY9q46/WkMbuJ+78p+lCB8nOMe9SY+lICPagAINIAfWnZFJn2oAVenNGRmjFJigBd1GeKTGKM84pgLmjNIB7UYpAL3ppOehxSj86OPWmA3Bz96k+cnHH1FPPFHFACdqTPpSnnvSFc45/WgAyaWgDFIaAEINHb1pevtRigBKTJpcYoxQAn5UZ96XH50gHtQAuc0nejFIRjtn3oAM0UoHtSfnQINwA54FHFIV3dRxR9DQAZ56fjS5zQR70UAIfrScCg9KPxzQAuBQT+NFH0pgJ+NLtzRk9hmnA0ANCLTgB6UvTrijIoACPUUuBTdw9ab5gA7mgBxZO9IWHTHFMDDtgU5eTQAuTTgT3ooPtQAuNwwRmk2Dr0xTs8e9JyevIoATGfr60jLlfvnPrTwPyoK8jAzQAzOTgNzSEbT1PNTbfbFG0HrikBDv7dRS7l4GKk8teaaFTI54HrQAwKWbjgUMqr1JzU4K9jR8vXApgV1DNjanA7tT/Kycuc/WpuKMUAMxgen0pQDSlSaQA45OKQCj65o5xS49BRg0AA6YNJgDNLgUm3Pb86BibqWlx+VLgUANxQfSnUlIBMY6UbaC3oRSEg4oGGB0phgiJ/1ag+oGKlwOMUtFxFX7JhtySyA/72RUyAr3yfpT+p/rQfagBRJIOp/So3Zj3NOIPrSbe+KBkJSc8rMPxWmB7mNv3sQdf7yH+lWtuKXrQIiWaJ+C20+jDH86cfLYY+UintgDmm+Wh5AX8BQBTfSrN8nygCe6nFVX0RWb5JSB7itRoFdcNVd7Alw0U8kY7gHOfzp3FYxrrSZYAWH7xR3FUdmD0xXVpbyoRmfeP9pef50lxZrMhUrHk9yn/16pSJ5TlsH6Ckxxxg1p/2DOjZV45Bn7pyM1ZW3uolwtlb8ehqroVmZCRu3RGP0q3DplzKM7Ng/wBvirfm6lEeLWPaOw//AF0n9sTRj9/aMPcZFTdjshg0WTHzSqPoKmTRoh9+Rj9BimLr0O7DwuB65zTH8QIGOyAlfUtS94ehcXSrUdQW+pqVbC0H/LBfxqpDrltIcMjJ9cYq0uo2rbcTLk9qWo9DH8URRJDb+XGqHceQMccVDozf6O2M9COKn8Vt+6tvq39Kp6ScWxwM1a2Je4tvteRCScY4/SurDKI9zHgDvXLW8bpbiQYOwdKuXOro00EbfLF/Efft+FQ9di0rWJ9VuDPbSwxRFo3XBY/4Vy0VtLk7HGOgO011y7XAKtlexFZ+oWpIEsbbSnOO1FOprZjqU9Lowni2YkkR3AOGzxT7doJpTG0apu6Y7VfMxmmckqqyHBVun41TubJknZ7Q7lXn5DnFdBzFi3hj3KkRzmQ5B9OOv610dhcKkCxP8nl/Lk9K5fTnBfaAwYHI9atm5PnyO5AVSePX3pNXKi7HVb1bkMCPagGsPTbtku1D8rLwMHpW7gc1g1ZmydwyKQb89sVn3erwWsxhmLIw9BmmJrdmx/12PqDU6lpeZqUEj0qiupWzdLhPzqQXtuRxOn50Bylqlxmq32uHYW81SvqDT7Wfz4RIBgE8CgTVibAoxxR1pccUCExRSnNABoAbijrT6MUAMxRj2p5ApCMc4oAbilpQKMe1ADeKOMdadj2oGPSmA00YzTuKWgBmKQgHpT6KQDaTaO4zT+lJ70AQvbQyY3wxsB0yoqs+kWTnPkY+hxV/FGMU7isjLfQrNj8odfoaibw9b4+WWQH3xWycCg9OBT5mKyOdk8OyD/VzKR/tDFV20G8A+6p+jV1PJ7YowafOw5UcVPYXEGRJEwHrjiqphz1HP0rvSBTGt42O4xqT9KfOLkODNuvpR5AHrXaPpVnIctCufbiojoln/cYf8CqvaInkZyOMDqaUM4H3jxXSXHh9G5gk2+zc1Cnh1t3zzAD/AGRT50LlZg+ZID96l+0OPT6mt7/hHW3HNwoXt8vNKnh9hIN0qMnfIINHOg5WYQuM9VzTblt8AJ4JPSuuj0ixRSPIB+vNNl0Kwkx+7K/Q0udD5TkLYZOK7eyt7JLWNvsoZigJOM84qvFoVnGDtUn6mtSIeWoUfdAwBUuXYaj3Fjm28RQBF/Ko3uLnJVtqg9CKlJBpOMc8ipuVYiLs3BkJPpS7RnuaXYM5UAHPanc8f4UhjCoX7q1FiRmzux7YqfFG0c0ARbC/U/gRTljA6cVJtFAGKBjNg98+tLt/H60vSkzz0NAg2+gpNo67efenbvajmgBu0DtQfSn00g+1AxAM0bcdhTlB9BSENng8UCDHbFBpRmloAb3/APr0tLikIoGIaQjPanY/Gk6UCAe9BxSEGjFMBeKTA7UY+tJQAtJiigkAc0AJ1I60u0UmfQU4HNACYx3xQcjvS4pKADNNz82MU6gEGgBp5pGbHr+Ap/GabkeooAar7v4SPrTsZ7UoNMYE/dbBoAU5IoBYdDTV3jqQaUmgBTIcHn9KaSSelJuBNDYI5oAUKFACjA68Uoxn1pgP0oLcZ/lQA8kZoFR+Zjg5/KjdntQA8/SkxzxQKD1xQIcPpxSEj0oJxTc+o4pgG4j+EmnKWP8ADilUU/OKAG4Y9RTSOcYqTJPbFGKAIiny8qMU7aAOnFLgdM0p5oAbsU0BFPI59xStg+4pOF4UUALtxRnp1pcZ9QaFU92JHpQAuRmh5AozjIp3yjtzTSpZuDg4oAC5AyeKEYNyDyOKgZZd3C7uepPSp9gAGetICQHOaXFNXPelGT2xQMQnB7U3HPXin4BowAaAGeWD3JzTggAwKUim5bIwKAHBQKNueTSZwelHUelAh/ajbTeaAR/eoAdkZx39KKTAzmlxz1oAWkJx70uPejAoGNJ9OvpSKX/iAB9jT8UYNIBOn40hIBxg/lS456UYNACLhucH8aXik2ndyMj1ooGLkDrSbhSdTxzTgvHSkAmfpSE8+hpxFA+lACA+vNIUVh0pw+gpcUwG7cUBRnj8s07HvQBjnFAAKQj0FLRQAmMUYoo5oELSdelHT3ooGJR3oIoAx3NIBMUhxjnpTj0pCKAKdzp9rcAl4gD6rwazZ9AwMwTfg4rdPTnpTNrtzuwM8CqUmibJnMSaPeKcBA3uGFQmyvraQOInDDkFRmuvK/jSBM9Rg1XOxcpxupzXl0sYuFIEecHbirehIzRHBxj9a6V0UrhlFVo7IRt+7RQhOSCKXNpYEtbmVDDP9hZWTG4cDvWHMt1MSmwsAeg5ruvKYt8wH170z7FbgnEahj3xSi7FPU4yxvbmyOGVjFnkEV1FtNDdRZRgynrV7yVKhTyM9xnNNS1VGOxFBPXAApSs9Soya0ZjXuiQvloUw3oDjNYdxby2p5gnT69DXdFCOmAaCspXHy49+acZNaESinscDbwXNw58iJ2PfFWk0bUncZgb8SMV2gjKfdUfhxTwPwqvaMXIc/baNdl1aZlXHTDZxW55TCERq5UgY3dTUnI68mnYOaltspKxhT+HIriUvJdStITkk4qu3hYlwsd0AP8AbFdIy5pOcYzzRzMVjCi8JsGG/UIQncjJNS6jpn2Wze1sbdLjfjdKeo+lbO2jFPmCxzmnaNcj5Z18sHnOc1vW8C28SxqSQO5qXAzSipYySO2klj3ptPtnmoiNpweCKXpyBRzjmgBBR+dLig8igYgopR9KKAEo5p1J+NABjikxS/jR3oATtSYGetOODSYoEIeeKXGO9GBRjNAwHWg4pcUEUCEGD9KD19qP0oxQAny560DB5pce1NIGQcUDFpRmm59BijPPNAhHD/wHBpyhgPmIJoyPSlz6UgExk/8A1qXFFHTrTGIRRijcv96lBHrQIbilAxRml/CgY0j2o5p1GOKAG8+lGMU7FIeBzQIAKDS8daPxoAb+FGfwpQT6UHB9zQAdBzRnI4o9sUfhQMKQ0Y98UAEdTmgBfxoOOlJj3oxQApPpRmko5oELSUc0c0AGOaWkpMmmA4UE00HPtSZNIB2aM0zdjr/OnEnHGM0wFJozRnim0gH5o/GmUZyMEUwH9abjikHFGaACj6Gj8aQjJyaAAjmlxSfjRn0NACjGaOlIKM0AL+NFJk+opOaAD8KWkBHrS0AN5PIpMEjkU6jvQAwg0mDTyRQR70AMyaTcSOQaf1pp9hQBCcO5AbB6EEVIu5QB1oKhhyMGlCkUARur7sqwA9xUUssyodqbjVgBgPWmPGD1HHvQBWge5k5kTb9DUz3CRffzT0QIe59qSWFJVO8HFMRCNRtd2DLt+tTiRZFBikB/Wsm4is4pApcqf9scUOnlIHgIYf7LU7IV2buBmnDHrSE54pR0pDF4ozikNLQAdvWmgvn5gAPrTqTA46e1AAD7daAewFA96OKAF/CkxQOR6fWloAOaXJyMUUtACd+gpeDn1ooxmgBAQtOBBpmznOaXAFADsAcg4/GlGOcGk+nNLikACjAzmjFAFABmlpjBtwwSPal56d6AF20Ffajn1paAInaXb8g+bPQ08b8DOM0ueehp1AxO/SlpBmloAOOtHOelFJz6k/WgBc0tNz2peAOOKADmlOaTIoz3oAWkI9s0gJ9B+dLjvQAZAI9aX2phHPbNOHFABnnr+FOpuM89/WlzSAOKKQZzzS0wD3zQaTdnpS0AG3BoxS0YpAJikKg9ead60mKAEVccClxgUv8AKkIzweaAExzRnj1pruwztQk9vSnLkqMgA+lABn2oxTsUn1oAQDHak2jOQOafSYoAaAKMdaUilwKAGYFGBTiKXFADDxRlaUoc+1LtoATA9aXApcUUANIB60o6cdKWigBO1LRScUALRRRjNABSU6koAKSlooAKKKKBiUhp1GaAExmgClyKKADFJ2pc88CjrQITrS4owBS9qAEHtzSEZpSKAPegYCiijFAgHIoxilpOKAEpcGjNJuoAU0lLx1pMgd80ABoFLkUGgBBgcD8qCM0uPajGKAGryT8uAOh9aWlHFFADcUhXIweacTScHvQAm0Y6UwMWbbtIHc1Jg0tADR75oyOnNOooAaFwc5NL0pcUmaAAZz7U6kzRQAdhRSc4o60ALRigflQenBoAT8aQ+1LiigAx70nel60c0AJyKMmjrx3oAoAO3SkzShcd80EGgBOtJk96XHrScHqKYC/rSYHrS4HpRg9sUAJSYNO/SkOfrSAYyqx5GaXAA9KDu9KQE/jQA449cUDI7596b+FKD60wFGaDSZoz70ALmkJoLU3v1oAfmkI96T8aM+tAC4xSZx6Uf54o/WgBRSGgCloAbg96OAeaUA96CM0AIMGil5FISB1oADRmmGRfXFJvBP3qAJM+1NYBhz+hoJPY4qNjIOhU0AVp1aPLI0g/Woku5+nysPpzU8l0y8NH+lRLKGP+qC+4poRLFdCThutWVft1FZ80Ln5kGR7HmkildflYkf7wosBpZpCD1HPtVPzJiQRIuKnTzgOXUilYCTJUZpkjE4xkVBLcvCfnCEeoNRnVEU8oSPWnYB1xZpMPnAP4ULYIECqCPpViG5huFyhH0qRmwDgZoAlwc9ePSlpuTjilB3DNADqQdKbkhsZ60/PrgUAFGcUdaR1DDBz+BxQAoNGM0gG3GBxTutACYoxml/GigBABS0UUALmjfnoKSggUALn86DnbRTSMk5xtoAXOBxQGNFJ3x1FIBVfd0p4NQknd14FL5mOaAJs0c+tQCY5HHFShs0AB4OCeT0pc0mTjNKMNQAuQaTcBQRimksOlAD6TGOlRiR93TigzKv3zigCTJpMsfahXVx8rU4nigADZpabjNJg59qBjuCcZpcUzBDcHj0xSMHPQ4oAfg+tA/Oo1Dg8HrQ/zDBbH0NAiTGDuxzS59ajD9FwWHrTlcEZA/OgYpPsKQFmAOcfhS5FAIPpmgBefXNHajFL0oASjP40EE03G3tmgQ6k3Hng0mdw6EUM2O3NAxSw6EGlHPTIpAcijPzAZ7UAOAxS8HrSZ54GaT5j/AA4oAdSAUoHFJxnHf0oAdSA8UYooAOtHSgD1NI6hhg5H0OKAFJo/CjpxmloASkIB680tLQAmAKWkpfrQAYpMUZo4oAMUUtJQAgpcUUdBSACKBxS5pKACjoKCPeigAzxSGlNFAB1pPWlwc0nTvQAYNLjAozSE0AHB5oIozS80AIOKNoJpemKWgBAKQ5p1J0oAOaSlyKKAENFLikIoATIpcil20nHbmgA4ppANOo25oATAHWjHHFOwKKAGqD3pcYNLSZ6CgBRSdaUmimAmKTntS5o5JpAIc8DFGAKXmkye9ABxSmk6U0nPcigBwo5qNm2jAOTSq7MCCNp9aAH0cUhbv1o5pgBxQWxTSuaMEUAOBNLmmnjHH5Gl3KDjnP0pAL1oozijimAUUtIaACikpaBCUhz2pSKO9AxuT3paWjGaADkUn1pu0+tOwfWgQUE0mKQr6UDDjOO9LwKTJo3e1AgPPSijcM9s0UDD8abxTunSkxQAm0HoaCtL06UhXd1GaADFGKXH1FJg7uDQAhBI60uKOnWjigBMUHijPoaMkdqADd7UuQfY0mRn0o/I0AB9+aaVz6inUtAETB/4W/OozC7H5n/Kpy3tmjAPbFAiA2//AE0NRFNjf60/lVzp700qD1x+VAEKvj+In3xSSFj90g/hUrfIOFFRmSUniMfnTAiEzqcSQnHqBmlIjf7iAfUU8lzw3y0x4pOqSfmKAI2LDgJ+Rqu6PIeVIHtVoPKn30DD1FP89VX5lIP0oEZ32OSNt8bZPp0qzHHMwG+MY9jirH2iJuMjPvxUE9xJDyOB9KAI5IVUktG/481XkuYlO0fkRVuK8kYfeQ0STyH/AJZI3vmmBVVQybljIPqKrn7QH+UsR6DIrQD3Bx/q4x9RUyjI+Z1b6U7iNDHtS4opakoQ0UdelKcd6ACjpRRyPpQAGkJNLkE9aPegCAiYP2x3qUvtHPFKRmmPEGxnPFADwdwyKOQeRxTFAGB0/rTwMdQaAFJooOKQHJoAM8gYpSKUUtICPBpw4HNLgEjNBHegBMA03b1xSkd88UHPamBG0W4/MMjrT0iA9qdn1pfl3e9IBOQKRSS3THv604huMHAoGaAHj3paZx1PFKCD0NAAdoPHX2qGWJXxkA/WpeOcUYFAEIjIwckY7U9GOSMEU/8AlS4GOKAE3d80oYU3aSf1qGRJdx2tgHvjpQBaBBHBzQaiTci4HJxTg4OAcBj2zQMdigqPQGnDnJ7CkoAjdcrjOPpSKm3PBapcZoxQIjGehGKUqfWlIOeAD9aM0AA44J5oANKAaMYIOT9KADPWlzSH2GaRWPIIxg0DHbhSHHPakOTQR7CgQuO9RMrllzjGe1SAH1o5HUmgBTwOc0q428c+9MLE+3vThjjpSGBQE7iTke9OB49TSbhnb3pQc+tMAzmlzSDOTxx2oA45FAg3DNLmkJAHPSjFAxaKKTJ70AL3oozQT7UAIyllxkg+1AbkjafrS80UAGBS0nHajIzQAcUUHiikAUmcEDuaDyMH9KX8KADNGaT2pc44oAQ0tGQMZoIoACfSkOcUoxS0ARgMetOxS0vQUAJjNGMUZFLmgBKWikpgLRSAk+mKbuyRjGD70APpCM0E0maQC4pab+NH40AL1pMmjd823BooAMk0vNFJkDvTANv4Uo4o5pPxoAWigc01iBQA4mjimqT3o5oAXOKOooxml9cUgCk74opMEd6AFxzSYpTmk2856GgBMhQck0uKCPU0tADWpPxp4o4pgNGefSnUhpaQCdKT3o28+3pTsZHNMBMc0mBSE4PWlzQAdKCfagAA8fzoOcEigBMUh4PXilHoRil2igBuQT6Gk8wKQpVs+tPxn2oAHagBCaM88nHoKdnim8UCF5pM9aOB0petAxhbA9KZ5uT0/KpSPUVGY4yemD7UCHbgR0pGJwQKUIBwKXbigYwb+P607mjkdaTcx6CgAxignHPagnHajjrzQAbwe9FLgelGAelACZBpRTSPbNA4oELu9aPlznvSEd6OKBg3I9aFz0NBUGj5gfu/jQAU3cKcMnqKCBQIZtDc0bQO3FOC4paAGc7adjI9KKMfWgAxmgij8jRn2oASkbjmlOKO9ADS2eozSDHoKf8ASmnr0oGIx+lJ19qfjjpSED0oAZggkFqjkKAZYmpeMcc0hVT1FAiv5MMo5yDSiFk/1b7l7qRU4QL/AA8Uhb/ZoAqmG3f7yhG9uKabNf4X4qaaMOD7+oqoFKccn8aYrCNbKrZLsRUyNCi4CfnUe0k87h9DUgBUcflTA0s9waFYHn+lIcZppfB9qQyWlqHzh6E04Mp780AP3DPWjNMBUng5NOFIBwx17004zS9qTnNADgT1oPWgZoIpgFFJj3o6e/1oAXjOKTik/Q01ie3WgB+M9qUZHfiod7ipAd2OaAJAaKYQrcEGndqAFz7UE47ZpoOc807PHvSATrSY5zTWZhyPyNBf5eKAHYOaDTQ4Iz0+tG8ZoAXfngigtjj1pAyNxnmjBFACruHoKeMDpUeGznNOycc0AP4NJ0pM+/NADeuaAHCgjPemk8gY60ox2GaAEVSByaaYV3bsAN696kI56UooAZnbyTilLdKcRTXO1SRycdqAF3AdaUMD0NRbTIg3ZWjy8cqcUATdKOKYrMB8wz70vmKR1oGP60hx3pQQRRwaBCDn6UBQuSB160tFAxOD2oAFLmkGM0CEKg+9KDS0UDG4HU0jLxxTutOoAgZmVcsQtAkG7Dc+9SFd3fil2gcDikABh2NAHfPNMeINg8gjkYpPL796YiTOOuKXJ+v0qJgSQe/vQoIUdqBku7FAcHOM/lTM4HHJoLevFAiQGg1FvJPBx+FO5I60DHc+vFGPek6ck8Uu5fWgBNo65p2KTPvRnFACj3o557U0t/smlHU+nagAOOPajrS8GigBKWgCj6UAFLSUhHpQAtJznjGPejDetLkj3oAAPWjAFJnPbpQSOvSgBTxScnHajI69aXNACc8dqUA0nOelOFACdKCB1xzRg+tLigBO/tRQKKAE59KMY+lL0GRR16jAoAQAenNLyaTABzTulACHPpSYO7rxTqKAEwfWjHrRnmjNACe2aXg9qKKAAUEA9Rmm5GcKeaXvikAuKO1HamspP3WK0wHZpCCcc4FLRQAUn40ZBo60ALSYzQPpSmgAprcgilHIBxzQBikBEchehP0p4Bx1/OnfhRTATB+lHel60EcUAMxnPpSMrZ4p+AOMcUpFAEa5AG4U/rkCj5qOtACgYGM00DHvRg/Ue9LjvQAZpudwBHSnDB75pxOccAYGOKBDf5UnWl4oFAxAB1pTSAg9KDxQAhNJkHtzSg47cUuBQAhA6g84pucU/FJigQgINGKD6YpAT6UDF+tJmnAj6UpoAYKXtS4pM0CEOMUZUijFNIPagB3FNIpNvtj6GkywPHI96AHKOPSl6UZppOaAFz70mCTyaX60Ak84xQAFT0zSbQKcfpTcUwDHHFA5HvSigjFIYhHpSYNKcdzSj86BDOTTd2D6VJmmNgnp+lAAGyOtFG0CjmgAPfFIGI69aM5+tJmgAPWk2gcgZqRQD1pCAByaABSDwRSEcjHSk96dQA0Dk5pnloT8y1IeRzScdqAG+WgHHApAAO+RTue3FAHqPxFMBWLHoDSKGPNS9DRwfegCPbn1yKb5RIJbnJqTJD8fdx0peMZPFADAMcDr64p6nj/GkLcccUzdj3oESg7u/FKDglccDvUUfyqAOgp6vzzSGSZpetRIxbOUI980MBkEkgj0NMB5iQyByvzDvTvpTd2Tx+VODZ9qADFNIp2fQUHkcdaAIvKG7dk/nT+n4U7Ge1BA9KQEHmc9R+JNSDaRnNO2g9qQpQAmFzTh168UnlikZMoQpIPtQAo5HSmgBxlTwKcgcfeOaCPyoATOfl70nlsR2pQoTq+DUgYetAESKV5I5qTJI4GTTv1pNuB8vH0oAZuHfg0ZX1p4yByc0cdxQAwGMtjPzelSY9DQQKMenFABjnpmkLY7GnAUEUDGh/elyccdaMUhQHtQABw2Rnnp9KRAwJ3Nke4xQqKvbvmgtg44oAfmlqPBNNZiB1NAE+RTJSFTIXcfQVWzt53E/U5prXKpj5vagCyMsMMuKUAr0JqvFOznCtkdjUpmK8GgCXBPtS0A7lyDRjPWgA4NHWkIOeMflSbT2bFAh3TBxSEdaX9cUmTQADIozSgjvQuOec0DDcAPSgHPSjbnO71ppQg8dKAH9aOhPNM5HQZp46elACNjvS47GkDfpTsigBMADApNoyacDR9KAGFARwSKULgdc06igBnzd/0pQoBzjmnUhOKBDDnfjbx60u/nHIpwJYdNv1paBjd3503eem3NPIzS44oAapyOlKQc8YxRigAgkk0ANBx3pSxGM0bTySc+1LtBHNABuBPSl4NIQMUfhQAuQe9LxTdvvR06c0AL3opBu79KUttGT0oAWkwKaGJanfpSAKQ57UHGetLTAOaWiigBKKa4DKc9KRUI6E496AH0Z60g6daMUALQSewoFGM0AFBNFAFADMkGl+Un3peKQJQAueaTJwTjNBB6UoXFAAB3paOKOlAB2pvPehSxLblwO3vSAvvIPTsRSAd060c+1GaCfamAfhQKTJzRkH60AOppyehxS+1IR3oAUcKKMg0ZpoABJHegB340tIKKACjIHWjHam4yfX3oAduFBzSYozmgBNxzilo5oxQAoNJxmgDHGSaDQAcUvSmEjk5pev0oAXOaOSaSlBoAT8MUUu4Um4evNACjmjPNJmk3DNAC0E0D2OaMigQgOeKMflS0mcUDDpRnNAINBOKAGsD2xSBT60/t0oIoEMz70Z9DTgPypMe1ADCzdMU7r7UYxQOCaADB+vvTNrZOcY7VJ+FGB+NADVBApvmAEAuMnoDTyCSMHA70oUDpQAnTqeaTJ+tOxSYFACZ9Rigc+9LmkJoAjYYycZFEZLKGwRmlBYk5FAJoAUj3o6LS9e2Kb0oAX3puce5o3Cl70AIB3xinAcc8UY9DRmgA28U046EU4mmkcHsfU0ALwOlIf84oxjmk3eoOaAFwcUwZzxwfSnBsUpIPegBmevrQre1IQM0g3H3FMCdgD9aXjGKTr1pRgdBQAmKTBz7U7vS98d6AGFQRSKME8CpOtJgfjQA0kVGxDN1I9qkKAkeo70Fc89KQDUdQAAePWpAQTwai27eOg9KPkHXJ9utMCbOKRlBHr3wKaGG0cECnBhjigB4H50gz9aT5mx0HrSj2NAC9PrSYYN97j0xS5xgdT7UFQw5pAHHHag4K9sGk8pfSkIYHCquO3NMB4GFAP6UgcZwOD6GmqxLYZCuO56UrKGPIGKQClTyCx5pNqjuT9TRtYEc8e9LigBuEHQAfhSEA9/m9TT9uBRtBFAEallOM5qT5ie1GwUjKT0oAUZA6ClZtozSAYxmguFHPfjmgBBknnOPSnAehNMUqTuAPP1qQHFAB2o6UuaTIzigA3DOM80E/jSd6UqD9aAGFvmIFIPcc+tPIHWk2jFAxMkUm72pdpo2e9AhhCn601kDVL5fvS7PSgCtHD5ZbHQ84p/JIGKnCU7bjpQBCu7OAKmBPGaMYozQMXml/SmfjSlj7UCF70dKAT3oAAoAT9aNozRznpgUh3BvagB4NHOKaGwPb3p4PFAxvHftTgQaDVWWWRbmOJI2KsCS46CkBZwOffrS4FMUHuad9DTABjsaCD60mSKN/rSAUcUZo3A0ZFMBc84xRRRQAUUUYoATr3p1IT6UmPegBelFFGeelACcdqWijoetABRz2oyKM0AFB6cHmijnPtQAgLfxAfhS9aWkoAPpxSHnvilooAaBxS8dqWk6UCFBoFITz0oFAxaQH16U1iMj5uabsYr94jNAEuRSZHSmkdOpNNCEDA/WgCTNHOPekGR1FLn0oAaMqCTzS5HY0MeaaML9fU0APye3NBbHWk3gdaDhxx0oAN9JvFN8rv1p20DmgA8wc9qFfnnGKNgo28dKAHZo65pq8dad178UAGD9KCCe9IXCtghvrilDqcf1FAAV9zSbV696dRQA3Ioz6ClxQOOlABg49KMc5paKAE4FLmkpDzxnFADutNzQOBnJoz9KADOOopRzTDk9OKcBzQAueaT8aPoTRQACjNFH60ANZQelAU59BQSBzS596AAjK4NIBgY9KWgdKBBjPvTWVT6infSjr3oGIMYweRTWU59qeRnFB9+KBEJJzjn6inLkGn8d+KNox8tAxaODUbvt9CfSnjkZ70AAAA4oBopKBCnnijjNNORyDS5oAKQgEg85FHfnpSEEMOeKBjjyOaaQc5pTmkJ/CgAIPY0DPUkfhSZ54OadxQIWmgdxnnsaWkLY5HNACfLuBycjsKdkYqMtv7EUBccUDHZ9KTHXtRyBxRzQIAKQ5HvSb+aU5J9qAELfj7UAFqUAfSl/GgACgdBSYx3pc0ECgBOlG4ZpC2Dimk9zwB3oAeTgZpOG9KAQw4OaM470AJSE9aViAOKTAPJFADQqn60GMA5HWn7Qe1N8sDgZH0oADwPWk3en60uGB4OfqKjeQCQK2M9euKALJpOhpm7seKXJ780wH54paaKXNACnNLwKQnA5NV55sD5eTQBO5UDJqu15EvBaqMrXEo2jjJxUQ0hnIZ3Yn60CNeN45Mkd6eVORtwAOuahtbbyFA6/WrDD0OKBkZj+bNNKZ68D2qXafXmlxxzjFAhgkx/ECKesimkCL/CBilIAHYUDHZoz0BHNNBxyOacu7HOB+NACnmgGjHXvRSAQEn+HA9TTsetJzSnBGCMigAxzSZ24B5NGPTgUjLnnkY6YoAdSGjHHTJpeenrQAnToKTJDYK8HuKUDGQOTSA5ODxigY7FBHTiloGDzQIbS9uBS0vagBvPfFBAPWl68imkUAKNuMCkCkDqTSZx2p280ABAJxSbcDjp6UqtnrSgUDG5x14pceho6jkYo2nNACYI6GmkMSuPu5yeakxiigBN2O1Ju9jS9e3FNkD7f3YBPv0oEO3Uv4UxVYoN+A3fFLkjgc0AKR7U3qaUNjqaAS2crxQAoB9c0YPrS8Y9KT8aAF6ijJA5NIM96WgYhIxyARS7+KMjvS0AJuBxyRTu1JS0AFJS57UZFADeaXGetGfQUetADcc8Uo6+1OAB6GjGO1ABikPFOz7UUAMDYp2aMDGCBSgAfSgABzRn1pMijigBaM0nDCgDn1oAX6UdqOR2pjH2JoAeQDSBQCe1MA7496eGz1FIA298mjmkMiggUu4H2oAM84pg3ZORx79advX1oDZHFADhSHNAOBRmmABuxpaKTrz1oAX8KM8UlOoAbjvilxQaTpQAtB/Smndg7cE9s0iFyo3gBu4BoAdRigfepQaAEwPSkwDTs0AAcdqBDCmRg9KUKFXA4petLQMaBgUFc/WnCkzigBoG3r0pT7UB1Ix396XNACUo4HWkyO1BwRzSAdkE0U0AUuR60wFopM0UALSUEZ60uRQA1FC5xk555NHX6Uuc96WgBMUmB3p2aYW+bHOaAHdqTGKXkik60ALSUtJQAikHpml/CkDcgYIpTQAlHQ00sp75+lKeBnPNAA2MdKAce1AJpM4+tAhR0po3Kxy2QTwPSgE5PYU7jv+tAxeDRyPfFJgZHNIQoYnOCaAHHpSDd35+tBNIHGSM80ALt5pCDnjpjpS596aW/GgQwYY5xTz7Gl6UFuKBiEk/w5pA4A5GKXeKCwB6UAIWQjnpQCD0HSghTTN5zjbgDvQBLSd+aheRtvyjntT0Y4G7k0APPI96T60pOKaxyOORQAFB16UvI96aOCOeKUE568UAITnrR1FBGTSdODxQAMM9Kbk0Ek57e4p6qB70CGkkHpn3oBB6nmlP3sU0oD35oAkwPSkJFRZMfPalDKx+bGKAJAc9aCtN2YPU4pxPagBoBBpX3cbSPfNHzF+vHoaCMUAJgDJPNN27/pTiO5OKbkN34oAAMcAY/CgkjGBmkLnoOn0pVBJyV/WgBQCevSnH25oHp0pM47UwArSYz3p3WkOQemaQDelIQD1GfrT+SO1NbPrigBHZF6mlBA7nHvVbZIuNzR57YX/wCvT/n6b8888UwLAIp2c1CoweTmpAaAFcZHFQJb/OSe9TbsUocUAAQLjauadTc0hIbgkj6UAODZyKdTRwOOfrS845ABoAcBQRmmjI706kAmMGjIA5FLnNHseaADANL+FJ9KWgAGQOaAcjNAweaWgBMDOaWijnNAC0mM0nO7GDj1pcgUAHPagjI60jN0xSgZFACABBxSig0dqAFz70nWjHpRQMjaQ8BELHPXtUuAetIBil4PfFAg4FLTCB65qNiVzzj0OM0DJ6QjmmeYpA+bFOB/GgQtNzj1JpSCSCDg0ZYHpx7UAN3OT93A9aVWbkFaXcPXH1pR9eaBgDmgUH5FJPP0ppY9hkUAOLH1pM7v4uaQHODtpfXHWgBAPmILE56AindByaawYAbQN3vQScDcRmgBDg8/zp6rgZ60gYU7txzQAh9uKQDPbmg804AL04oAQZ7ilK54NL1FJQIXpRx+NFISAKBgB1paQfnSmgQHIpBz24pNzZ+7x65pRQMXHtRjigfnRQAcikOe1KBjijrQAg9KX60AY6nNLQAnFGBQVB5oxQAbRRjkc/hRRkE/SgAJAOKdTaXNABmkJxS5FJj2oAM0lBO0dKM59aAInQnlTk+hpQrAAbak69DRzSAYIznJxShcGl5pc+tACimkelLxS4FAEe4g04Nx2/Cl2g0bBQAgbBpwbPtSFBS4AoAM80oOaTGT7Um0CmA7FFNxjoaOaAHZoJpvNHJoAXPHNJjrg4zSc0UAOBo/Cm0c+tADu1IQD1phzighvc0AKQBUbHoOefSnYaja3pSAZls+lOBOOTg0FSaBGT3piFD5pGJGacE60bR60DI/MYdqXe1Pwopu5c4B5oAUMcc0gz60+o39QM47UgHHd2NODEVDvpC+elMCwH9aUHPfNQoMjrTyp28HB9RQBKBRio8nuefanDPrzSAD7UoppNIOlADs0h496TGDQaAD8KQsegAoxRQAhzj0pCDtxmndKMUAM5z1pRnGM0uPal20wGjNIygsDTtuOvFBB9M0gAGg4J96TaaNp7daYAaUGkwcc4FKAO9AhHAYYozxS4xSEZoGN57UU7joeKQqBQAmKQjtQzFeD09aTO4HuKABQVGO1IQc5XmlXA/i496dwPujGfSgAxgZzx6Uc5wOlGevegjv0IoEIvIORQ3OMNilOc8DBoC5zuHNACFvTOaaqn+NsnNSbcdKXFADSPypKdsBwe4prJnpQAc0mDSgHPPNO4oAj4IxSCFVOQxz9aeyA9abgqvFAC52DnpS5D9ulNwTwwyppc0AOyBxTQfY5pc01mwMn+VACnkf0NMIzxjApqyls9R9RUiD1IFACKMdeKfS0lMBnz7u239aXdTqacUgGbpM9Kd5hHXrQWUcd6XbmgCOMjcSUKt354qXINNxzR39qAGFVI+YZpe1Jj1pc/jTATntSg4oGKCAPrQApJA4xmo23FgRxjqPWnA+lLjNADudtCsN209aRRgmhlDetADjx9aQMV+9Rt9P1oKn1oAeJFPenAg1ERx0yaQbgev4UASsWA+TGfelUtj5sZ9qbnA5NJvU980ASZpQaaCO1KKQDqD7HFJ2oZsD1oACCRy2PcUoxj1oHIpaAGgcc0rLuUj1paT8aAI0O5MdGXg1KvQUhGaOaAHZopo6UtAC0CkGcZxRQAYozilxmgemcn2oGJyetJgY5/Wl55pFB6sAD7UCDCmjb07fSlwe1BzQAYPc5pFcZwOaNpxzS4AFAC5Ujk0ZH1pg2j5RyfSnAYHAxQMd1owKMH1paAENJiloFAhpJXqM0wyf7JqQr15pu057YoGCOp7Yp4IpoTBzS4XIzQA7FFJgdqQ0ALkZ6UowfaoiZC42n5R94EdakyKAFox+VAOaKADtSYIpe9FADWzTVwOBmpOtHFACDgc5pfwoo5oAAT3GKXimkEjjmkCnHpQA6lpB0AzS0AFFJmm7iG5oAfmkxSb/AGp3pQAUUHpSZ/GgBQBSEc03J3AYp3NIBCM0baXBpoJyaYDj1pOBS845oOaAEzik68Glx60tADNhyTmnDjmnUhOKAE79aWkzSbs0gHUU3dzSgg9KYC0tNpPxxQA6g8U3p1NBGcfMce1ADs54ppweKXFHAoAUUfWjNHNAAaKQmjmgBaQ0ZpDk96QDsUnFIOBzRQAE9qM01yE5PShWDAMDkUAKSSOOtHWgEN0oIPagBuADk00xLu3ADPrUm32pdtMBg470h65B5p5X8KNm3nrSAjCL1xg+1LhRTtgP+NJ5ajBxzTARSF4pwbJxg0bQQcYz60LkDnrQAbvmxtOPWnHpxjNMyBxupxGe+KAF7daQUCloAQjB6mkI59aU5PTFJ3zt5HegBc9u9KPek5ozQAHHXjNIWFI2ewzTcck0APDDtTs1EKcTxnBxQApb1GRSeYopGkVVBIPNIwQjPSgBwcU/GahMZxwaaDIDx0oAnApNuPek3HHTmgt65BoAWkyV6jj1pN3HWlDDHtQAmD6ZFG0j/wCvTtwIpN3SgBCMf4U04APank5701mAPQ59qAGAEp2P0pOSPvY9qkAB5JpQqnt+NAiMHv0pVZXz6jt3p7ojrtZQR6EUxIUjOUXb9KBjskfSlyaTa2c7jS4+U4PPvQAbueRS5Bpqhto3kFu+OlLigQHHrVUvcNc/6siMHG4EEEfSrLjg4qizTK+0gL/tA5pDLj7hgrgmnA5Az1qvHLyd55qUSA8daYhx+uKQA5HagH2NH4UAKfamEovB6npThkZpmQW5xuHrQAo9Tk+4ppILdOaC6A5JwKcpU85zQAiKDz2p/AGegpcge1N+VxggEe9ADuKKQFeg/KhjgcdfegAIB60hGetKTjrTc56UANMSlt2T9KUqRyDSh9wz2PSgHnkUwGkN659qUbh1FLnJ4pN3akA3gimlcfdNKVPemhSvYUAOzjrzSjnmk+tOx+FMBaMZpMc9aXIoAa5Kj5Rk0obIzQT6U1iSuOhoAcWICnaef0oL4po6etIV54pAOMlKretR9PrQSB3pgS8HNMKEHIpgI604MaQDvNK9akSQkZI4qHPv+dOPI+UigCcMSM9KdUKkquTyakVs9Rg0APoyaKTFACnNJgZzQSw6DIoXJ6jH40AOpD0zSn2ooAQUdBS0Yz1oGN3D3P0pcn0peBSY55piE/ebs5GO4NOCrnOMGkJwcUbqQD+tFNBJ68UvPrQAEcYNIqhemT7mloxxyaBh3o680DijNACbBuDYGfWl5pcUelAhASaXvSZBJHcU1lY8hsUDHPIqY3HGTgUvWqlwFJBYtkdDjgGrES+XGq9cDrQIfQaM4o3DPHNAwo60gORS0AGMUUtGeaAGjhelBFOPFJQA0AhjxgUobkg8UEHPFIVY9MfjQA/qKQDAxnP1pqj86fmgAyOM0U1huGCB9KCcdqAFpaRSPoKU/wCyfzoABRSA84z0oDAkgHkdaAF4FGabuBGOppPm29wSe3akA4k9qaVzjdzjpSgNj/GlxTAAAMUpOO2aKQ5yKAF6jmjgUZpAuepzQAbs8dKXNIetLQAhB9aQBsdeaUmm5PYcUgH8ijn0pvJPXHtRkigAIyeCR9KUDH8Roz6nmkJxQAvekqN5MdKNzEfL1oGSEAc0gZc01SejUuMfSgQEhVLYzTgeM9DSYGKMZoAeaacnvijoKMgigBOc8HHFL1470Z/Ggg7hQAm3PtSqOPWmjeXz0WnjigYdqOnvR15FLz3oEJijFApaAEx6UnTt+VOpKADr9KMUAClApgNox/8Aqpc5/wDr0EUAIAB2o5o56EUoxQAZHekyGB9KdTT1oACeKXNNPHWmggigB+aMCm54pF4HJP40AOyAcUEikHSkoAf9RSZ49KTPQ0hOO/FADtwo3U0nIyDTOfxoAlLAdaDhsEjOOlRA9jzTgw9qAJM0lICrdDzS/hQAuKbRuIPPSlzj6UAIMUdelB9uaTGeRQAE888GmnC9hinbSeWxmkAIB4zSABhh8poB9aAPl6YpQAPrTAOfwpMH1oOR0oBBHvQAYOKTHpQQ3RgCKUBe1AhvPcflTsdKdkUhOOTQMTBpNpz1pwbNGWDHOMdqAImVuxpV3gnoakOPxpOhoENLEDI60qOT1GKCKPwoGLnmlJ9ajPLdcUpBx14oEOzkdaUHNNwOMdx2o6d6Bju+OlRyRhutKxYe4pMlhkdKAIfIIzluO1PVAKexxilGD1FAhoOKcGo4HFLigBpPqKY4ycgc048e1LzigZXKsBlkAoRCw4PHtVgAGm7RuyDj1oENCMP4s/UdKXDDvS5YHpke1OBB9c0AN2+uc0hQE+tPB5o+lADcDHQUYHOelOxx0pO3NAEPlFDlG4/u0zzXD4kG1exHIP19KsYxSMMnigAI5z/KkPJqLbIkyeWuYz94Z6fSpcEdKABk7j8u1RiQjAfAY9hUmeaD+tMAGM4ApCcetNGe9Ll93TIoAAxOcUx5O3I+lSEE00x0CIkTBJMjt7E8VLyKTYR0NOAIoGN60Zx707GT2xTXj3dOlABtH1o8s+mKcF9akHqDmgCHHI4NPEZ71IDTuKQDBHgUoQU6kzigA2ncNrYHcdaUgEUA0owKAFGQOaAcc0me1LkUABdQOoH1pQ3GcimFQe2RTWwo4FAEw6etKeoqssjKvP4CpBKMcmgCWk5pokU/Wng0AHNHGOtGaTHrQA6k+9RwKM5oAXFNIz3I+lLiloAKWm8npRyBwaAFzjmlzkntTA+eqnHvQH3HgHHqaAHUtIenWigYv0oNJ+lGaADAoooPTigBaaCQOeaBzSYbJyfpQABwSQOopd3vShQBjOaTIzQIB1J9aU5oyaC2OetAw6UelNLDH3SKFOAMdPWgB+aKbuBNKDQA6im5wfelzSAU0nakJHc0tABRnNLSHFAB3OMUgJ9KNwpc0AN4LE9D60u7FKB0J60hGeelAAWAOM80bqQgeuaaRkj5sCmA+lzTMgcVE7kGkBOu7ndg0MwBAzgnoM9aiSQkZpx2lgSMn1oAcDk0Bcc7ifrUJBLeoqZcYoACR/8AqpQ3YDFIRxwKMd6AFPNMyN23B+tOpDgUDFNGeKQjODnFDDOKAGtilAwKNtOA4oAY27Hy9acB75pR1pcZ70CG9KbGz/N5u0c8Y9Kl2g0FaAEOCMdRQMDHFGOPelAzzmgBQaMe9NxTulMA/wA5pvfIJNOPIoAwMAcUAAPHIxQTRRSAByM0UUUwA0gB3E5yPSlo+lACOVRSx4HekVg6nacinHnjFA4GKAGRIIkwCSM55OafkHmijGKACijNIaADrSde1BoHHSgBCKAOckc040DNACECmN6d6kpO/SgBu3Ao4pQD34NMY45oAHOB6+9MAGzlqfkke1QmMhs7vloAQtzhfyoyaeNvAYcetI4K8jkUAN+Y8UCNg4JOfpTgTjuKcpP0oANu35weB1qUHcMimjj3zTuQOBQAhPBJ7UidODkUrbuKQblJBxigBckZ4pQfwoPI4pN2eCKADpyaU8DPam/8C4oA9DQIdwelIQTwR+VHIoJPagBQuO+aXI9KaWGOTQCCOKADPWkxTugo6/WgBhoBzSnjjvSFguM0AKGx2ozSYBPFKFxQAuRRSFc0c9BQAdTijHPFApcelACHFIeRwaXI6GkJ2k56UDFyMYH6Uwg//qpw55U0vTmgQ0DvS8dqCMj2owFHHNACAYJzyKXoOeBSY/GkJGMZz7UAKTyOhoGT7CmqoPFSAYFMBNopNvvTjSUgAADpSYp1JTASk3D3ppLBjlePUUqtu6jFIAIBwckGlBP/AOqg/jUXmNkccHuaYEvJ9qO1RmcBtrKQfU0pk/KkA/NGabvBopgONN70mTSg5oAaPemnd9adSc0AAGfahTn6UoPFKCOlADugpRTeCPWl6UADKDj+lGMjrSEkds0nJ70AP2dqQKAMAYpAMY5/CnYoAMe9GPwox+dLgikAmPal7UZH0o/WgBOfSk607txxR2/woAbgimk81IOaRgD1GaAGZ96A1KVBpDHmgB4PvRjOaYQffFBLDpQA4pjpSCPmgEjqaeOeaAAJ7flTlGByKUD1o/GgALYPSgMCeGpB3xRjGMjP0oAcBn3paZg56n6UfNQA84paYNwpwJPUUDFpoB6k/hinUhNACj3GKDgDFNLAd8UoIPegQgBBJ6CjOPelZwCF55pQKAGhh9KDx0GaU/Sk5I9DmgBTk4xxzTsU0qT3xR04NACk+lFIG9qUH2xQMMUmBn3oJORgZFH1IoAXp1o7U3GRzzSk7eTQAp5FIV4GSaQNuwQDj3p9AEfl8k54pQCCMdO9OP1o4AzyaADC8mjnnjilI3DpkU0sR2zSAT5Q3TBp26mq5Y8rQybsHoKAHk4GTURJZuuBTjwABk0mVHXg+9AxwOOMil3ce9QtubkHA9qehOOTQIkBoLU3qaXHFABjNJt4/rSjNKaBjCKCuR0p+KTndjjFADBHik6njoO9S47jrR07CgQwAe9KoO7p8tOLCkzn2oAXilIGMGmkHk9qYC/qv5UwJFGAB2FI6KxBI5HSl4x/hRnPegAFIRgcUuPQ0c+tIAXpzRjmkC9Sev1pm4hs/pTAk/DFIVz7UqncKdQAzBHQ0uPxpSM5B5oHHHQUAJg+tBPFLSH1oABx05pe9JSY60AKex7d6WmEHI5470v6UgFoP5Uws3YcUoYn6UwHfjRjnOaTcKaXGaAHg8c8UU3cCOaN4x1oAcDmgkDk8UwOp4zSlgBntQA7cOmaMimbxigMGGQcigB9AFN3Z5pd3HSgB3WimB8j7uKaWbJ44pASUdO9NBzwTQRt96YC5B6UZ4pMZHvQvBxSAXOepprDBzgYpWxnvRnjAoATCnODTFGCQuMU/AU8d6XjtTAYVJbkDbQF7YGKXgHFOxweMelACbcHA6Uh25pQQODRsGSR1oAbkA807vnqKXAI5FN2gdsUADMO2c0biRzjNO2+9Jjn1FAhgJzQR9acR2FAVs8kUAN9qBgUNFnODikWNgeWoAXP40mWPbAp20AkjrSlKAGHA680u7C5wOlJIvHTP0pSCQCOD7igByncoYZwaTI/GmndgbTSMCwyDtb1oAl4z0oOPSkU5+venEZoAaBS0Dig5J9qAEJIoz2oxzSEkc4zQAoGPpRkcc4NJnjjik64yKBik/3h+NIRz7UuPXmk9hQAYC5FA4J9KCMgg0xVwT8xx6GgQ7d2xQcqeKazDoRTQRnHNADz7ihSueTRtz3NN20AS5z0NGaj2mlww70AOPNLTB1peenWgAPWjeB1PWmsx9Kbkg525oAcw3Y7ClpA4Jx0PpTqAI5GdcbACPrTTIGAwmT6VKwzSKm0UAV/My4SRCvoc07LHhwuKmKg9Rke9BA9M4oAqTfJ0U1Ek/uR9avlQeozUTW8bEHbyO9MBIpfMHqPWpNwDY5+tNWNU4UY+lOZSQefyoAU03OOtLRnJoATNB/KlIFIKAGkt2pQxpSR0NJkUAOD+tG/mkwDTCVQH5uaAJsjj1pSccjJ9qpm4AHQgepqRJ1IBzigCxk9qMt3OKZ5mBSiQUAOyTTgaaG6U7NAB1o/SgnAz2oyDQAYwKMelLkZ+9RSATaM5oxxSmkDc+1AARSbehxTg3tRkUANxRj3xTh+dL+VADc/lThTSCfpSDOMYoAlppKouT0pu4gU4N8uaYC4796WmhlPQ0u4fX2pAKKKYpZvvLt/HNOJoAATn2pwxSZ496Q4xQArBSOeaACfao4XLqzMCOeARipKAHCg5pnOadk0DCnAc880mc0uKAEzzQRQFAJI6mjOKAG7QGLZPPFBOFzinc44poUhfmOTQAzfjsRTkbPI5pSgxSBMd6BDsjHNG1Tg9ajEJ24dy1S4wBQAtN3AsQM0ufSkU4GD2oGOA9aO3FIW9eKd/DSAbzjg80m7jAHNJilP0JoGKBRjjmgUHOKBCjBWmnBz3xSg/Ke1IpBHXNACDAPSjbz7U/g0mDQAmMfWndRikxnrS4xQAdKM/jQMYpBwaYC5oDAk+tIRz7U1YgG3ZP50gJKTOTgikI6cfrSZ+bGCcdaAA8dOTSgHvRkAincUwE70uB6UmaUGkAEegpOB0/lRg5zn8KWmA3JyaccEUgGDRikAEZ701xhR3p/FMYgrxTAWMfL6U+mJ0p9ACUvaikoAAABgDijkmjFHSgAozSE/hSBSTkt+lIBeKOKMHnPTtTJGZfugGmA/+dGMdaaMjlutP60ANIHSkwOwp2AKTcKAEwBQdvTOKN2T0xTJIw2D3FIBdqDpTTxwBxTlHT1FB4NADMUbRinEUm4A4NACg9qcOOai3/PgA/XHFTcNgnigYpHHFIM+maUEAdaCeOv40CE28ZoBwOaRAQOWyaX370wEHPOAaUetKDntTTwRxQAo96XtmmbQTnJ6dKVN4Hz4z7UAKDnqeaYSRKPlyPXNOwM9KDyKAGhAoyeST3p68d6Zlh96mmT0GRQBKR3pc8UwHvTgeORzQADNKQSKTNKDQAn40vTGelHej1oADjPGfxo6UdaDQAEU3FLRmgBNoo5ozS0AJnHWl60h6U3cVb2oAdRtpQc9KQg5G049c0CFxQaQEHoc9qOtABS0xjg0dee9ADs5+tNAYA5IP0pQTmkHyt9aBibdwz09qXsKO/tQOD7UAA5HpSE56daM88jikOQeKBCHBGehpM89jSk9iKYSqnbkA9cGgBQc9OlPA/GmZz0NIgY8k0wJDTdxA96kppA9KAEBPejOBR1Oc4xSMtAArg/Wl3CmYC0hOelIB271pN2O1IA3Wk3DOCMGgB2AR0p4I+73qLeF6kCgt/tZ+hoAlxzmgc0gYAD+tKGBpgBooOeMc03bklufzpABOKTnbgkZ9aV13YJzx700MD05ApgLketIXTOM80FAfY0hVRk4/SgAzx6UCjZznOaTGO1ADs/jRwabt9DTqAArz1pOR0GRTuOuaQFvT9aAGdeCCKPLA6AVIaMUAMYJj5wKb5Kl92M+1P8A1pQccYoANoxg/lTTH3zT+MHHFNyw7ZoATaQvBIp+WAAHWkDZ6jBpT7YoAUMcYpwYE9aYSKbnvQBKME0uQO+KhLnONvHrmkzz15oAmzlutLyTyKijJ6tzUoyRnGKQCgCjYBzjmmhuT1pdx7UALtGfSgn2pM5oFABnnApc0nHege1AC9RijjGKTNJgqKAGsOynFA+X6euaDyeeKUjcBigBwYt7U4e9MGaN+MjBxQBID+FB56VEr5PTFP8AY80AKR6UHPrxSAkH2pxNACb8U7OehqN9/wDAQD7jrSx7iuXXae+DQBIO2etGO/NNAAzjilBxQMdzTcEH7xNIHycD0zTx9KAAk44pF3Y+bGfajFLQAxtzSBdvyYznPepAOOaTOaTPUZ5oAdScUDpSZ5x3oAUnj0pikKaew3DHTBphVg3ABB/SgBfvHBGBTj93A6+9Jg4oA7jrSAUYpASN240oBpcj0pgNB9KXkrzTsjPtRmgBoHalx7Yo4pNxB6cetAC9PpS0nJFIWXIyeaAHY70UgPWkJ7DrQAuDjrg0UDkc9aOBQAgzTutJ1ooAXpSYyaM0hbFAC49qMcUAg4petADMEZ560KSB83JpcUEjpQAuaM0hGe9NC8HnGaAJKTtg0AYHJzSFuOKAHAAcCmv0oUdyMGlagATpTutRYIpVJbigB2Cep/KlAwMCgDHXmkB5oAdSUe9BoAMUmR070m7GO2aMigAySeOlIRuBUjrRnPoKdQA0KQMbiR70YPan4yM0wEhj3FIBQPWkyA2O9KRz6Up5oAR+BntQORSk4pAaAEXOfmGOfrSsvFKfWjNAEaq2TuI9hUbQo8mSGBHvxU5zmgHPagBmzI6YoCgHPP505u3UUYBpgJkduaQNk9eKFUj6Gl8sZ9BQA1shvanemOR6U7aKXFAEaqeCTg07nNLzRmgBvOenFG8DrxTqYy57YxQIX6U0nBpACDnJxTtgZcd6BiZWQEdh70x15z19qckITkZp+KBEQyAMZ/GpAcimHcWwV4p2cAAc0AAGf4qGB9aXCqPSjINACLJ83rUmc1GFXsKcG7AUAPzSEelJmkLYxQMD1pccc0madnigRGQQaAacwB4IpeAKBjef/wBVGKTcuRTjQAw5XlfypQ+7jpmlwDQfloEBbaOelHDDKnmk3A8Y5pu0Z44oGObnAcZFG0AjFBYDrwaDz0NAAeG3ZyPSgjvRnjmjqtAATxnrRjjgU0nAx+tIefY0AKTgjIzRjceOKMd6cGHQ8ZoENHXkEGkeJJMF1Bx61JnOc00jHSgBqQrHnaoGadjmjdRQAoNIT1pCKaDg0wDcNwB604EGjIPagbckDqOtIBNuaTaB0FPJ7jmmkUAAGKT+dLijFMCN0DA5qpNC/Uc+4q9jANN29xxQBRiuNkuyQMPQ9QatK2eeo9qVolbqOaRI/L+4OPSgBWXcRktn1BqTOBQCCKUenagBGdRwTQPmwc0YFNIO75c5oAd0pu5ScUKzdCKGXPQUAAx2NLmoo0fOXP4CpBnNACEZ74pQD9aXHQ0tACdaAPzpu0sQeAO4PWngbVwKAE5pCeKX19aMccc0ANwcfKcUhyO2aft/OmscYyaAAMMelG7ikxntQRxQAZpu4mnAdsUHigBMGnAGk9+1OAzSANp7nFOCKO9N4Hel5JyORigB3Tp0pSxA4ppIAwelNbPGFJz79KAHIxbtxT8+lRDI68CngCmA5jjHGaXI9P0pAMkU7gUgEI96UjNGRSjFADelFKQPWkxTAT8KTaKdjnrQRzSAad235Rk0AEjn8qd2ppbBHFACnhTgU1GOMmMinBsUu7HJ4oAM5wdvT1pc0hbjjmmKGwe1AEnPqPxFPBFVwe5p+W4Pb3oGSjFBPIGOtN3Z6HmgcjkjdQAELkcc0mOykU4Lj3pcfhQAgJA9T3oyfSmudoHBJyBwKeOFoABx7UgADE45PelPTg4Prijd270ALg8+lJyDSjmjFAByaQnB64ppfDAEdacRnrQADnml6GjpRmgA460Ad6KM4NAA2R0FN3EdRT8gUhxigATOOufrS5oGAOKRjgZHNAASe2PxoIDUtFACAYpc0UmRmgBcA0nAJOOTQR82c0pHFACUZoP5U05B470ALk/U+lKOeaaN27kfjTsjFAC0c0w854zThwoAoAd2pD9KQnHU0oOaAGbSOR0pynPagjI5oH0oAcKTaM5opTQAho9KKMgUAI54xTI85pxOaXGelADjTCR3oHB5pxAK0gEBNJn1pQCGNBCk9OaYAyq69Mio13DjOR6GpBwOtLnHXk0AQM5Rguxql54zxSkZ5xSYGc9KAFDdsUuPamDnkGgHJ60APz2pM7eppAfWnZBoAbuIz8uBQGJpQOfajaO1ACZI7UpOaD8tAINACYJ70o44oo4FAC/WgEUtNoAX8aKTHfpRmgBfpSUuaTHNAB1pcYpcCm98c0ALSHp1xS0h5GDzQBEd2Rjkd6UNzxSsB0K4FOAGeBigBfrSblBGTgE4zS4psgypA6kUAEu+JtpQk0uKOcAZzj1pgOSRnJHWgBxQHqaYyEDIpckUoPGKAGr75zTgOuKXFLQIaehPP4UDnrTuM0GgYxj7VGzMRgcVJ1pCMUAMWRh9/wBcCpQxP0qPgdeaRBJubJBU9CKAJCvpTMtnDce4pdxVsCnZyKAFxnkHimruY/e4pwPFAxgkUAJjB5596Qn1PFA+Ve/40mMtyMUAK33hxketIcg5HHtS4zyDSspOMGgABBGabyGNKSQfUUxxjpQAp5PLUo20w0DpQIkPsaMelR7ucc8c0FsDOcCgZJux1pCQTUMiswDZxjniq8juGI+Y98UCLu4DvSFs9KpfaJI1UFc+gzyRVmN1dA3QGmBIW9qhZgSclgBTiSPeovPAOGRsntjNIZNGy44zj1zUgCgnHGeaooyGT5Gfaf4cVYePJB3EAfrQIm4pC6j+KoHcqAyjIPWmeaAw+8w6cdvrQBb9+tFRKMc84p1AEnBHWkxg89KZkhuoxUU11FFwzc9hRcZYxTSOMVHG5aMN1zS7iD3xTEO5X3oZx0JwTSFsdaTaCR0oAXnA+bP1pwJHI4NNIGKZ8ynjpQBIfeo2njQ4Z+fepA2aa2Cw+UGgB3pQKKKAFooooATvSKTRRQAvcU7tRRQAvamOORRRQAr8KcUEcUUUhkRPzCj+I0UUxDicHinCiikAoAzS9qKKYDcnIozxRRQADqKelFFAxwpByKKKACnr0oopAKRmo2OOlFFAC9qRelFFAC9jTWH7uiigQYGaAPloooAQGlB5oooGOIFBoooAQ/dNKoGc9zRRQBLTSflJoooAB0BpRRRTEB6ilPU0UUhid6XtRRQAetBoooGFFFFAhQOKQck0UUAKOlJRRQAUpoooAO9JRRQAik5px6j60UUAw70GiigBDSx8oCaKKAEPSkxwKKKAFApT0oooAhbrUqdKKKAFamqTuaiikMd3oyaKKYIZT+q0UUhDG61Iv3KKKAGMeaVulFFMYgJyKce1FFAgXrQRzRRSAYScfjSv1oopgLgDoOtMPD8UUUhjj0NKnQUUUxCtSmiigBvrSkADiiigCIfNNg8jFSdzRRQAgPNL3oooAWjtRRQMQ9ajQneaKKBEp6igdaKKAA000UUAO7Ui0UUALSUUUDEHJpjAeZnviiigQ2UkKcVIoAUYFFFAC0UUUDGGn0UUCGN1py8rRRQMCBnpTIvvNRRQAyT71IxIAwetFFAh7fcFBPy0UUAIhyvNA70UUCGb2EyAHgirHaiigBG6GqUrsrJgkckUUUFD4ycU6Mncw96KKYhx6Ud6KKQDkpHAwOO9FFAFCBQzuGGdr8e1XABkjHFFFAhD0ph4xRRQMkAAPSgcrz6UUUIAwOaQKobIAyRRRQISQkAYOORTh96iigYp6U1lUjBUH8KKKAAAAACkccUUUAC84pOjHFFFMQuTS4yeaKKAEAG4jtT8fIKKKBn/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43693" y="1940686"/>
            <a:ext cx="6492240" cy="4316325"/>
          </a:xfrm>
          <a:prstGeom prst="rect">
            <a:avLst/>
          </a:prstGeom>
        </p:spPr>
      </p:pic>
      <p:pic>
        <p:nvPicPr>
          <p:cNvPr id="6" name="Picture 5"/>
          <p:cNvPicPr>
            <a:picLocks noChangeAspect="1"/>
          </p:cNvPicPr>
          <p:nvPr/>
        </p:nvPicPr>
        <p:blipFill>
          <a:blip r:embed="rId4"/>
          <a:stretch>
            <a:fillRect/>
          </a:stretch>
        </p:blipFill>
        <p:spPr>
          <a:xfrm>
            <a:off x="3901621" y="0"/>
            <a:ext cx="5242379" cy="3505494"/>
          </a:xfrm>
          <a:prstGeom prst="rect">
            <a:avLst/>
          </a:prstGeom>
        </p:spPr>
      </p:pic>
    </p:spTree>
    <p:extLst>
      <p:ext uri="{BB962C8B-B14F-4D97-AF65-F5344CB8AC3E}">
        <p14:creationId xmlns:p14="http://schemas.microsoft.com/office/powerpoint/2010/main" val="1901862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395"/>
            <a:ext cx="9144000" cy="6464523"/>
          </a:xfrm>
          <a:prstGeom prst="rect">
            <a:avLst/>
          </a:prstGeom>
        </p:spPr>
      </p:pic>
    </p:spTree>
    <p:extLst>
      <p:ext uri="{BB962C8B-B14F-4D97-AF65-F5344CB8AC3E}">
        <p14:creationId xmlns:p14="http://schemas.microsoft.com/office/powerpoint/2010/main" val="665896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557633" y="1246457"/>
            <a:ext cx="7731664" cy="711579"/>
          </a:xfrm>
          <a:prstGeom prst="rect">
            <a:avLst/>
          </a:prstGeom>
          <a:noFill/>
        </p:spPr>
        <p:txBody>
          <a:bodyPr wrap="square" lIns="0" tIns="0" rIns="0" bIns="0" rtlCol="0">
            <a:spAutoFit/>
          </a:bodyPr>
          <a:lstStyle/>
          <a:p>
            <a:pPr algn="r">
              <a:lnSpc>
                <a:spcPct val="96000"/>
              </a:lnSpc>
            </a:pPr>
            <a:endParaRPr lang="nl-NL" sz="2400" dirty="0">
              <a:latin typeface="Helvetica Neue"/>
              <a:cs typeface="Helvetica Neue"/>
            </a:endParaRPr>
          </a:p>
          <a:p>
            <a:pPr algn="r">
              <a:lnSpc>
                <a:spcPct val="96000"/>
              </a:lnSpc>
            </a:pPr>
            <a:endParaRPr lang="nl-NL" sz="2400" dirty="0" smtClean="0">
              <a:latin typeface="Helvetica Neue"/>
              <a:cs typeface="Helvetica Neue"/>
            </a:endParaRPr>
          </a:p>
        </p:txBody>
      </p:sp>
      <p:sp>
        <p:nvSpPr>
          <p:cNvPr id="2" name="Rechthoek 1"/>
          <p:cNvSpPr/>
          <p:nvPr/>
        </p:nvSpPr>
        <p:spPr>
          <a:xfrm>
            <a:off x="3370594" y="1822353"/>
            <a:ext cx="5640407" cy="4910127"/>
          </a:xfrm>
          <a:prstGeom prst="rect">
            <a:avLst/>
          </a:prstGeom>
        </p:spPr>
        <p:txBody>
          <a:bodyPr wrap="square">
            <a:spAutoFit/>
          </a:bodyPr>
          <a:lstStyle/>
          <a:p>
            <a:r>
              <a:rPr lang="en-US" dirty="0" smtClean="0">
                <a:latin typeface="Helvetica Neue Thin" charset="0"/>
                <a:ea typeface="Helvetica Neue Thin" charset="0"/>
                <a:cs typeface="Helvetica Neue Thin" charset="0"/>
              </a:rPr>
              <a:t>Looking </a:t>
            </a:r>
            <a:r>
              <a:rPr lang="en-US" dirty="0">
                <a:latin typeface="Helvetica Neue Thin" charset="0"/>
                <a:ea typeface="Helvetica Neue Thin" charset="0"/>
                <a:cs typeface="Helvetica Neue Thin" charset="0"/>
              </a:rPr>
              <a:t>into indigenous footwear and </a:t>
            </a:r>
            <a:r>
              <a:rPr lang="en-US" dirty="0" smtClean="0">
                <a:latin typeface="Helvetica Neue Thin" charset="0"/>
                <a:ea typeface="Helvetica Neue Thin" charset="0"/>
                <a:cs typeface="Helvetica Neue Thin" charset="0"/>
              </a:rPr>
              <a:t>combining </a:t>
            </a:r>
            <a:r>
              <a:rPr lang="en-US" dirty="0">
                <a:latin typeface="Helvetica Neue Thin" charset="0"/>
                <a:ea typeface="Helvetica Neue Thin" charset="0"/>
                <a:cs typeface="Helvetica Neue Thin" charset="0"/>
              </a:rPr>
              <a:t>insights from the different disciplines can </a:t>
            </a:r>
            <a:r>
              <a:rPr lang="en-US" dirty="0" smtClean="0">
                <a:latin typeface="Helvetica Neue Thin" charset="0"/>
                <a:ea typeface="Helvetica Neue Thin" charset="0"/>
                <a:cs typeface="Helvetica Neue Thin" charset="0"/>
              </a:rPr>
              <a:t>guide </a:t>
            </a:r>
            <a:r>
              <a:rPr lang="en-US" dirty="0">
                <a:latin typeface="Helvetica Neue Thin" charset="0"/>
                <a:ea typeface="Helvetica Neue Thin" charset="0"/>
                <a:cs typeface="Helvetica Neue Thin" charset="0"/>
              </a:rPr>
              <a:t>design for minimal </a:t>
            </a:r>
            <a:r>
              <a:rPr lang="en-US" dirty="0" smtClean="0">
                <a:latin typeface="Helvetica Neue Thin" charset="0"/>
                <a:ea typeface="Helvetica Neue Thin" charset="0"/>
                <a:cs typeface="Helvetica Neue Thin" charset="0"/>
              </a:rPr>
              <a:t>footwear:</a:t>
            </a:r>
          </a:p>
          <a:p>
            <a:pPr>
              <a:lnSpc>
                <a:spcPct val="96000"/>
              </a:lnSpc>
            </a:pPr>
            <a:endParaRPr lang="nl-NL" dirty="0">
              <a:latin typeface="Helvetica Neue Thin" charset="0"/>
              <a:ea typeface="Helvetica Neue Thin" charset="0"/>
              <a:cs typeface="Helvetica Neue Thin" charset="0"/>
            </a:endParaRPr>
          </a:p>
          <a:p>
            <a:pPr algn="r">
              <a:lnSpc>
                <a:spcPct val="96000"/>
              </a:lnSpc>
            </a:pPr>
            <a:endParaRPr lang="nl-NL" dirty="0">
              <a:latin typeface="Helvetica Neue Thin" charset="0"/>
              <a:ea typeface="Helvetica Neue Thin" charset="0"/>
              <a:cs typeface="Helvetica Neue Thin" charset="0"/>
            </a:endParaRPr>
          </a:p>
          <a:p>
            <a:pPr marL="514350" indent="-514350">
              <a:lnSpc>
                <a:spcPct val="96000"/>
              </a:lnSpc>
              <a:buAutoNum type="arabicPeriod"/>
            </a:pPr>
            <a:r>
              <a:rPr lang="nl-NL" dirty="0" smtClean="0">
                <a:latin typeface="Helvetica Neue Thin" charset="0"/>
                <a:ea typeface="Helvetica Neue Thin" charset="0"/>
                <a:cs typeface="Helvetica Neue Thin" charset="0"/>
              </a:rPr>
              <a:t>T</a:t>
            </a:r>
            <a:r>
              <a:rPr lang="en-US" dirty="0" smtClean="0">
                <a:latin typeface="Helvetica Neue Thin" charset="0"/>
                <a:ea typeface="Helvetica Neue Thin" charset="0"/>
                <a:cs typeface="Helvetica Neue Thin" charset="0"/>
              </a:rPr>
              <a:t>he footwear under research </a:t>
            </a:r>
            <a:r>
              <a:rPr lang="en-US" dirty="0">
                <a:latin typeface="Helvetica Neue Thin" charset="0"/>
                <a:ea typeface="Helvetica Neue Thin" charset="0"/>
                <a:cs typeface="Helvetica Neue Thin" charset="0"/>
              </a:rPr>
              <a:t>is similar to </a:t>
            </a:r>
            <a:r>
              <a:rPr lang="en-US" dirty="0" smtClean="0">
                <a:latin typeface="Helvetica Neue Thin" charset="0"/>
                <a:ea typeface="Helvetica Neue Thin" charset="0"/>
                <a:cs typeface="Helvetica Neue Thin" charset="0"/>
              </a:rPr>
              <a:t>barefoot walking;</a:t>
            </a:r>
          </a:p>
          <a:p>
            <a:pPr marL="514350" indent="-514350">
              <a:lnSpc>
                <a:spcPct val="96000"/>
              </a:lnSpc>
              <a:buAutoNum type="arabicPeriod"/>
            </a:pPr>
            <a:endParaRPr lang="nl-NL" dirty="0">
              <a:solidFill>
                <a:srgbClr val="000000"/>
              </a:solidFill>
              <a:latin typeface="Helvetica Neue Thin" charset="0"/>
              <a:ea typeface="Helvetica Neue Thin" charset="0"/>
              <a:cs typeface="Helvetica Neue Thin" charset="0"/>
            </a:endParaRPr>
          </a:p>
          <a:p>
            <a:pPr marL="514350" indent="-514350">
              <a:lnSpc>
                <a:spcPct val="96000"/>
              </a:lnSpc>
              <a:buAutoNum type="arabicPeriod"/>
            </a:pPr>
            <a:r>
              <a:rPr lang="nl-NL" dirty="0">
                <a:latin typeface="Helvetica Neue Thin" charset="0"/>
                <a:ea typeface="Helvetica Neue Thin" charset="0"/>
                <a:cs typeface="Helvetica Neue Thin" charset="0"/>
              </a:rPr>
              <a:t>T</a:t>
            </a:r>
            <a:r>
              <a:rPr lang="en-US" dirty="0">
                <a:latin typeface="Helvetica Neue Thin" charset="0"/>
                <a:ea typeface="Helvetica Neue Thin" charset="0"/>
                <a:cs typeface="Helvetica Neue Thin" charset="0"/>
              </a:rPr>
              <a:t>he local handmade footwear is sustainable for the </a:t>
            </a:r>
            <a:r>
              <a:rPr lang="en-US" dirty="0" smtClean="0">
                <a:latin typeface="Helvetica Neue Thin" charset="0"/>
                <a:ea typeface="Helvetica Neue Thin" charset="0"/>
                <a:cs typeface="Helvetica Neue Thin" charset="0"/>
              </a:rPr>
              <a:t>environment;</a:t>
            </a:r>
          </a:p>
          <a:p>
            <a:pPr marL="514350" indent="-514350">
              <a:lnSpc>
                <a:spcPct val="96000"/>
              </a:lnSpc>
              <a:buAutoNum type="arabicPeriod"/>
            </a:pPr>
            <a:endParaRPr lang="en-US" dirty="0" smtClean="0">
              <a:latin typeface="Helvetica Neue Thin" charset="0"/>
              <a:ea typeface="Helvetica Neue Thin" charset="0"/>
              <a:cs typeface="Helvetica Neue Thin" charset="0"/>
            </a:endParaRPr>
          </a:p>
          <a:p>
            <a:pPr marL="514350" indent="-514350">
              <a:lnSpc>
                <a:spcPct val="96000"/>
              </a:lnSpc>
              <a:buAutoNum type="arabicPeriod"/>
            </a:pPr>
            <a:r>
              <a:rPr lang="en-US" dirty="0" smtClean="0">
                <a:solidFill>
                  <a:srgbClr val="000000"/>
                </a:solidFill>
                <a:latin typeface="Helvetica Neue Thin" charset="0"/>
                <a:ea typeface="Helvetica Neue Thin" charset="0"/>
                <a:cs typeface="Helvetica Neue Thin" charset="0"/>
              </a:rPr>
              <a:t>The</a:t>
            </a:r>
            <a:r>
              <a:rPr lang="en-US" dirty="0" smtClean="0">
                <a:latin typeface="Helvetica Neue Thin" charset="0"/>
                <a:ea typeface="Helvetica Neue Thin" charset="0"/>
                <a:cs typeface="Helvetica Neue Thin" charset="0"/>
              </a:rPr>
              <a:t> </a:t>
            </a:r>
            <a:r>
              <a:rPr lang="en-US" dirty="0">
                <a:latin typeface="Helvetica Neue Thin" charset="0"/>
                <a:ea typeface="Helvetica Neue Thin" charset="0"/>
                <a:cs typeface="Helvetica Neue Thin" charset="0"/>
              </a:rPr>
              <a:t>new 3D printing with laser </a:t>
            </a:r>
            <a:r>
              <a:rPr lang="en-US" dirty="0">
                <a:solidFill>
                  <a:srgbClr val="000000"/>
                </a:solidFill>
                <a:latin typeface="Helvetica Neue Thin" charset="0"/>
                <a:ea typeface="Helvetica Neue Thin" charset="0"/>
                <a:cs typeface="Helvetica Neue Thin" charset="0"/>
              </a:rPr>
              <a:t>sintering</a:t>
            </a:r>
            <a:r>
              <a:rPr lang="en-US" dirty="0">
                <a:latin typeface="Helvetica Neue Thin" charset="0"/>
                <a:ea typeface="Helvetica Neue Thin" charset="0"/>
                <a:cs typeface="Helvetica Neue Thin" charset="0"/>
              </a:rPr>
              <a:t> is closest to the indigenous production in amount of waste generated and the</a:t>
            </a:r>
            <a:r>
              <a:rPr lang="en-US" dirty="0">
                <a:solidFill>
                  <a:srgbClr val="FF0000"/>
                </a:solidFill>
                <a:latin typeface="Helvetica Neue Thin" charset="0"/>
                <a:ea typeface="Helvetica Neue Thin" charset="0"/>
                <a:cs typeface="Helvetica Neue Thin" charset="0"/>
              </a:rPr>
              <a:t> </a:t>
            </a:r>
            <a:r>
              <a:rPr lang="en-US" dirty="0">
                <a:latin typeface="Helvetica Neue Thin" charset="0"/>
                <a:ea typeface="Helvetica Neue Thin" charset="0"/>
                <a:cs typeface="Helvetica Neue Thin" charset="0"/>
              </a:rPr>
              <a:t>tools and manpower needed. </a:t>
            </a:r>
            <a:endParaRPr lang="nl-NL" dirty="0">
              <a:latin typeface="Helvetica Neue Thin" charset="0"/>
              <a:ea typeface="Helvetica Neue Thin" charset="0"/>
              <a:cs typeface="Helvetica Neue Thin" charset="0"/>
            </a:endParaRPr>
          </a:p>
          <a:p>
            <a:pPr marL="285750" indent="-285750">
              <a:spcBef>
                <a:spcPts val="600"/>
              </a:spcBef>
              <a:buFontTx/>
              <a:buChar char="-"/>
            </a:pPr>
            <a:endParaRPr lang="nl-NL" sz="1600" dirty="0">
              <a:latin typeface="Helvetica Neue"/>
              <a:cs typeface="Helvetica Neue"/>
            </a:endParaRPr>
          </a:p>
          <a:p>
            <a:endParaRPr lang="en-US" sz="1600" dirty="0">
              <a:latin typeface="Helvetica Neue"/>
              <a:cs typeface="Helvetica Neue"/>
            </a:endParaRPr>
          </a:p>
          <a:p>
            <a:endParaRPr lang="en-US" sz="1600" dirty="0" smtClean="0">
              <a:latin typeface="Helvetica Neue"/>
              <a:cs typeface="Helvetica Neue"/>
            </a:endParaRPr>
          </a:p>
          <a:p>
            <a:endParaRPr lang="nl-NL" sz="1600" dirty="0">
              <a:latin typeface="Helvetica Neue"/>
              <a:cs typeface="Helvetica Neue"/>
            </a:endParaRPr>
          </a:p>
        </p:txBody>
      </p:sp>
      <p:sp>
        <p:nvSpPr>
          <p:cNvPr id="10" name="Rechthoek 3"/>
          <p:cNvSpPr/>
          <p:nvPr/>
        </p:nvSpPr>
        <p:spPr>
          <a:xfrm>
            <a:off x="3370594" y="1280340"/>
            <a:ext cx="2029723" cy="358240"/>
          </a:xfrm>
          <a:prstGeom prst="rect">
            <a:avLst/>
          </a:prstGeom>
        </p:spPr>
        <p:txBody>
          <a:bodyPr wrap="none">
            <a:spAutoFit/>
          </a:bodyPr>
          <a:lstStyle/>
          <a:p>
            <a:pPr>
              <a:lnSpc>
                <a:spcPct val="96000"/>
              </a:lnSpc>
            </a:pPr>
            <a:r>
              <a:rPr lang="nl-BE" b="1" dirty="0" smtClean="0">
                <a:latin typeface="Helvetica Neue"/>
                <a:cs typeface="Helvetica Neue"/>
              </a:rPr>
              <a:t>MAIN FINDINGS</a:t>
            </a:r>
            <a:r>
              <a:rPr lang="en-GB" dirty="0" smtClean="0">
                <a:latin typeface="Helvetica Neue"/>
                <a:cs typeface="Helvetica Neue"/>
              </a:rPr>
              <a:t> </a:t>
            </a:r>
            <a:endParaRPr lang="en-GB" dirty="0">
              <a:latin typeface="Helvetica Neue"/>
              <a:cs typeface="Helvetica Neue"/>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68" y="1348256"/>
            <a:ext cx="2720365" cy="4078508"/>
          </a:xfrm>
          <a:prstGeom prst="rect">
            <a:avLst/>
          </a:prstGeom>
        </p:spPr>
      </p:pic>
    </p:spTree>
    <p:extLst>
      <p:ext uri="{BB962C8B-B14F-4D97-AF65-F5344CB8AC3E}">
        <p14:creationId xmlns:p14="http://schemas.microsoft.com/office/powerpoint/2010/main" val="901004378"/>
      </p:ext>
    </p:extLst>
  </p:cSld>
  <p:clrMapOvr>
    <a:masterClrMapping/>
  </p:clrMapOvr>
  <mc:AlternateContent xmlns:mc="http://schemas.openxmlformats.org/markup-compatibility/2006" xmlns:p14="http://schemas.microsoft.com/office/powerpoint/2010/main">
    <mc:Choice Requires="p14">
      <p:transition p14:dur="0" advTm="1107"/>
    </mc:Choice>
    <mc:Fallback xmlns="">
      <p:transition advTm="110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2142959600"/>
              </p:ext>
            </p:extLst>
          </p:nvPr>
        </p:nvGraphicFramePr>
        <p:xfrm>
          <a:off x="3988189" y="374459"/>
          <a:ext cx="5713173" cy="5823801"/>
        </p:xfrm>
        <a:graphic>
          <a:graphicData uri="http://schemas.openxmlformats.org/drawingml/2006/table">
            <a:tbl>
              <a:tblPr firstRow="1" bandRow="1">
                <a:tableStyleId>{2D5ABB26-0587-4C30-8999-92F81FD0307C}</a:tableStyleId>
              </a:tblPr>
              <a:tblGrid>
                <a:gridCol w="1586992"/>
                <a:gridCol w="4126181"/>
              </a:tblGrid>
              <a:tr h="398361">
                <a:tc>
                  <a:txBody>
                    <a:bodyPr/>
                    <a:lstStyle/>
                    <a:p>
                      <a:r>
                        <a:rPr lang="en-US" sz="1400" b="0" i="0" dirty="0" smtClean="0">
                          <a:latin typeface="Helvetica Neue Thin" charset="0"/>
                          <a:ea typeface="Helvetica Neue Thin" charset="0"/>
                          <a:cs typeface="Helvetica Neue Thin" charset="0"/>
                        </a:rPr>
                        <a:t>CATEGORIES</a:t>
                      </a:r>
                      <a:r>
                        <a:rPr lang="en-US" sz="1400" b="1" dirty="0" smtClean="0">
                          <a:latin typeface="Helvetica Neue"/>
                          <a:cs typeface="Helvetica Neue"/>
                        </a:rPr>
                        <a:t> </a:t>
                      </a:r>
                      <a:endParaRPr lang="en-US" sz="1400" b="1" dirty="0">
                        <a:solidFill>
                          <a:srgbClr val="000000"/>
                        </a:solidFill>
                        <a:latin typeface="Helvetica Neue"/>
                        <a:cs typeface="Helvetica Neue"/>
                      </a:endParaRPr>
                    </a:p>
                  </a:txBody>
                  <a:tcPr/>
                </a:tc>
                <a:tc>
                  <a:txBody>
                    <a:bodyPr/>
                    <a:lstStyle/>
                    <a:p>
                      <a:r>
                        <a:rPr lang="en-US" sz="1400" b="0" i="0" dirty="0" smtClean="0">
                          <a:latin typeface="Helvetica Neue Thin" charset="0"/>
                          <a:ea typeface="Helvetica Neue Thin" charset="0"/>
                          <a:cs typeface="Helvetica Neue Thin" charset="0"/>
                        </a:rPr>
                        <a:t>FEATURES</a:t>
                      </a:r>
                      <a:endParaRPr lang="en-US" sz="1400" b="0" i="0" dirty="0" smtClean="0">
                        <a:latin typeface="Helvetica Neue Thin" charset="0"/>
                        <a:ea typeface="Helvetica Neue Thin" charset="0"/>
                        <a:cs typeface="Helvetica Neue Thin" charset="0"/>
                      </a:endParaRPr>
                    </a:p>
                  </a:txBody>
                  <a:tcPr/>
                </a:tc>
              </a:tr>
              <a:tr h="272854">
                <a:tc>
                  <a:txBody>
                    <a:bodyPr/>
                    <a:lstStyle/>
                    <a:p>
                      <a:r>
                        <a:rPr lang="en-US" sz="1400" b="0" i="0" dirty="0" smtClean="0">
                          <a:latin typeface="Helvetica Neue Thin" charset="0"/>
                          <a:ea typeface="Helvetica Neue Thin" charset="0"/>
                          <a:cs typeface="Helvetica Neue Thin" charset="0"/>
                        </a:rPr>
                        <a:t>1. Performance</a:t>
                      </a:r>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High proprioception</a:t>
                      </a: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Made</a:t>
                      </a:r>
                      <a:r>
                        <a:rPr lang="en-US" sz="1400" b="0" i="0" baseline="0" dirty="0" smtClean="0">
                          <a:latin typeface="Helvetica Neue Thin" charset="0"/>
                          <a:ea typeface="Helvetica Neue Thin" charset="0"/>
                          <a:cs typeface="Helvetica Neue Thin" charset="0"/>
                        </a:rPr>
                        <a:t> to measure</a:t>
                      </a:r>
                      <a:endParaRPr lang="en-US" sz="1400" b="0" i="0" dirty="0">
                        <a:latin typeface="Helvetica Neue Thin" charset="0"/>
                        <a:ea typeface="Helvetica Neue Thin" charset="0"/>
                        <a:cs typeface="Helvetica Neue Thin" charset="0"/>
                      </a:endParaRPr>
                    </a:p>
                  </a:txBody>
                  <a:tcPr/>
                </a:tc>
              </a:tr>
              <a:tr h="410609">
                <a:tc>
                  <a:txBody>
                    <a:bodyPr/>
                    <a:lstStyle/>
                    <a:p>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Anti slip</a:t>
                      </a:r>
                    </a:p>
                    <a:p>
                      <a:endParaRPr lang="en-US" sz="1400" b="0" i="0" dirty="0" smtClean="0">
                        <a:latin typeface="Helvetica Neue Thin" charset="0"/>
                        <a:ea typeface="Helvetica Neue Thin" charset="0"/>
                        <a:cs typeface="Helvetica Neue Thin" charset="0"/>
                      </a:endParaRPr>
                    </a:p>
                  </a:txBody>
                  <a:tcPr/>
                </a:tc>
              </a:tr>
              <a:tr h="272854">
                <a:tc>
                  <a:txBody>
                    <a:bodyPr/>
                    <a:lstStyle/>
                    <a:p>
                      <a:r>
                        <a:rPr lang="en-US" sz="1400" b="0" i="0" dirty="0" smtClean="0">
                          <a:latin typeface="Helvetica Neue Thin" charset="0"/>
                          <a:ea typeface="Helvetica Neue Thin" charset="0"/>
                          <a:cs typeface="Helvetica Neue Thin" charset="0"/>
                        </a:rPr>
                        <a:t>2. Materials</a:t>
                      </a:r>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Non-toxic</a:t>
                      </a:r>
                      <a:endParaRPr lang="en-US" sz="1400" b="0" i="0" dirty="0">
                        <a:latin typeface="Helvetica Neue Thin" charset="0"/>
                        <a:ea typeface="Helvetica Neue Thin" charset="0"/>
                        <a:cs typeface="Helvetica Neue Thin" charset="0"/>
                      </a:endParaRP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Light weight </a:t>
                      </a:r>
                      <a:endParaRPr lang="en-US" sz="1400" b="0" i="0" dirty="0">
                        <a:latin typeface="Helvetica Neue Thin" charset="0"/>
                        <a:ea typeface="Helvetica Neue Thin" charset="0"/>
                        <a:cs typeface="Helvetica Neue Thin" charset="0"/>
                      </a:endParaRPr>
                    </a:p>
                  </a:txBody>
                  <a:tcPr/>
                </a:tc>
              </a:tr>
              <a:tr h="410609">
                <a:tc>
                  <a:txBody>
                    <a:bodyPr/>
                    <a:lstStyle/>
                    <a:p>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Breathable</a:t>
                      </a:r>
                    </a:p>
                    <a:p>
                      <a:endParaRPr lang="en-US" sz="1400" b="0" i="0" dirty="0" smtClean="0">
                        <a:latin typeface="Helvetica Neue Thin" charset="0"/>
                        <a:ea typeface="Helvetica Neue Thin" charset="0"/>
                        <a:cs typeface="Helvetica Neue Thin" charset="0"/>
                      </a:endParaRPr>
                    </a:p>
                  </a:txBody>
                  <a:tcPr/>
                </a:tc>
              </a:tr>
              <a:tr h="272854">
                <a:tc>
                  <a:txBody>
                    <a:bodyPr/>
                    <a:lstStyle/>
                    <a:p>
                      <a:r>
                        <a:rPr lang="en-US" sz="1400" b="0" i="0" dirty="0" smtClean="0">
                          <a:latin typeface="Helvetica Neue Thin" charset="0"/>
                          <a:ea typeface="Helvetica Neue Thin" charset="0"/>
                          <a:cs typeface="Helvetica Neue Thin" charset="0"/>
                        </a:rPr>
                        <a:t>3. Production </a:t>
                      </a:r>
                      <a:endParaRPr lang="en-US" sz="1400" b="0" i="0" dirty="0">
                        <a:latin typeface="Helvetica Neue Thin" charset="0"/>
                        <a:ea typeface="Helvetica Neue Thin" charset="0"/>
                        <a:cs typeface="Helvetica Neue Thin" charset="0"/>
                      </a:endParaRPr>
                    </a:p>
                  </a:txBody>
                  <a:tcPr/>
                </a:tc>
                <a:tc>
                  <a:txBody>
                    <a:bodyPr/>
                    <a:lstStyle/>
                    <a:p>
                      <a:r>
                        <a:rPr lang="en-US" sz="1400" b="0" i="0" dirty="0" smtClean="0">
                          <a:latin typeface="Helvetica Neue Thin" charset="0"/>
                          <a:ea typeface="Helvetica Neue Thin" charset="0"/>
                          <a:cs typeface="Helvetica Neue Thin" charset="0"/>
                        </a:rPr>
                        <a:t>Low piece design </a:t>
                      </a:r>
                      <a:endParaRPr lang="en-US" sz="1400" b="0" i="0" baseline="0" dirty="0" smtClean="0">
                        <a:latin typeface="Helvetica Neue Thin" charset="0"/>
                        <a:ea typeface="Helvetica Neue Thin" charset="0"/>
                        <a:cs typeface="Helvetica Neue Thin" charset="0"/>
                      </a:endParaRP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smtClean="0">
                          <a:latin typeface="Helvetica Neue Thin" charset="0"/>
                          <a:ea typeface="Helvetica Neue Thin" charset="0"/>
                          <a:cs typeface="Helvetica Neue Thin" charset="0"/>
                        </a:rPr>
                        <a:t>Low</a:t>
                      </a:r>
                      <a:r>
                        <a:rPr lang="en-US" sz="1400" b="0" i="0" baseline="0" dirty="0" smtClean="0">
                          <a:latin typeface="Helvetica Neue Thin" charset="0"/>
                          <a:ea typeface="Helvetica Neue Thin" charset="0"/>
                          <a:cs typeface="Helvetica Neue Thin" charset="0"/>
                        </a:rPr>
                        <a:t> amount of materials / minimum waste</a:t>
                      </a:r>
                    </a:p>
                  </a:txBody>
                  <a:tcPr/>
                </a:tc>
              </a:tr>
              <a:tr h="410609">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Handmade slow production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baseline="0" dirty="0" smtClean="0">
                        <a:latin typeface="Helvetica Neue Thin" charset="0"/>
                        <a:ea typeface="Helvetica Neue Thin" charset="0"/>
                        <a:cs typeface="Helvetica Neue Thin" charset="0"/>
                      </a:endParaRPr>
                    </a:p>
                  </a:txBody>
                  <a:tcPr/>
                </a:tc>
              </a:tr>
              <a:tr h="272854">
                <a:tc>
                  <a:txBody>
                    <a:bodyPr/>
                    <a:lstStyle/>
                    <a:p>
                      <a:pPr marL="0"/>
                      <a:r>
                        <a:rPr lang="en-US" sz="1400" b="0" i="0" dirty="0" smtClean="0">
                          <a:latin typeface="Helvetica Neue Thin" charset="0"/>
                          <a:ea typeface="Helvetica Neue Thin" charset="0"/>
                          <a:cs typeface="Helvetica Neue Thin" charset="0"/>
                        </a:rPr>
                        <a:t>4. Durability</a:t>
                      </a:r>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Material Longevity</a:t>
                      </a: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Emotional durability </a:t>
                      </a:r>
                    </a:p>
                  </a:txBody>
                  <a:tcPr/>
                </a:tc>
              </a:tr>
              <a:tr h="410609">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err="1" smtClean="0">
                          <a:latin typeface="Helvetica Neue Thin" charset="0"/>
                          <a:ea typeface="Helvetica Neue Thin" charset="0"/>
                          <a:cs typeface="Helvetica Neue Thin" charset="0"/>
                        </a:rPr>
                        <a:t>Repairability</a:t>
                      </a:r>
                      <a:endParaRPr lang="en-US" sz="1400" b="0" i="0" baseline="0" dirty="0" smtClean="0">
                        <a:latin typeface="Helvetica Neue Thin" charset="0"/>
                        <a:ea typeface="Helvetica Neue Thin" charset="0"/>
                        <a:cs typeface="Helvetica Neue Thi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baseline="0" dirty="0" smtClean="0">
                        <a:latin typeface="Helvetica Neue Thin" charset="0"/>
                        <a:ea typeface="Helvetica Neue Thin" charset="0"/>
                        <a:cs typeface="Helvetica Neue Thin" charset="0"/>
                      </a:endParaRPr>
                    </a:p>
                  </a:txBody>
                  <a:tcPr/>
                </a:tc>
              </a:tr>
              <a:tr h="246690">
                <a:tc>
                  <a:txBody>
                    <a:bodyPr/>
                    <a:lstStyle/>
                    <a:p>
                      <a:r>
                        <a:rPr lang="en-US" sz="1400" b="0" i="0" dirty="0" smtClean="0">
                          <a:latin typeface="Helvetica Neue Thin" charset="0"/>
                          <a:ea typeface="Helvetica Neue Thin" charset="0"/>
                          <a:cs typeface="Helvetica Neue Thin" charset="0"/>
                        </a:rPr>
                        <a:t>5. After Life</a:t>
                      </a:r>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Easy to disassemble</a:t>
                      </a: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Down-, re- or up-cycle</a:t>
                      </a:r>
                    </a:p>
                  </a:txBody>
                  <a:tcPr/>
                </a:tc>
              </a:tr>
              <a:tr h="272854">
                <a:tc>
                  <a:txBody>
                    <a:bodyPr/>
                    <a:lstStyle/>
                    <a:p>
                      <a:endParaRPr lang="en-US" sz="1400" b="0" i="0" dirty="0">
                        <a:latin typeface="Helvetica Neue Thin" charset="0"/>
                        <a:ea typeface="Helvetica Neue Thin" charset="0"/>
                        <a:cs typeface="Helvetica Neue Thi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latin typeface="Helvetica Neue Thin" charset="0"/>
                          <a:ea typeface="Helvetica Neue Thin" charset="0"/>
                          <a:cs typeface="Helvetica Neue Thin" charset="0"/>
                        </a:rPr>
                        <a:t>Bio degradable</a:t>
                      </a:r>
                    </a:p>
                  </a:txBody>
                  <a:tcPr/>
                </a:tc>
              </a:tr>
            </a:tbl>
          </a:graphicData>
        </a:graphic>
      </p:graphicFrame>
      <p:sp>
        <p:nvSpPr>
          <p:cNvPr id="4" name="Rechthoek 3"/>
          <p:cNvSpPr/>
          <p:nvPr/>
        </p:nvSpPr>
        <p:spPr>
          <a:xfrm>
            <a:off x="302274" y="372998"/>
            <a:ext cx="3200556" cy="358240"/>
          </a:xfrm>
          <a:prstGeom prst="rect">
            <a:avLst/>
          </a:prstGeom>
        </p:spPr>
        <p:txBody>
          <a:bodyPr wrap="none">
            <a:spAutoFit/>
          </a:bodyPr>
          <a:lstStyle/>
          <a:p>
            <a:pPr>
              <a:lnSpc>
                <a:spcPct val="96000"/>
              </a:lnSpc>
            </a:pPr>
            <a:r>
              <a:rPr lang="nl-BE" b="1" dirty="0" smtClean="0">
                <a:latin typeface="Helvetica Neue"/>
                <a:cs typeface="Helvetica Neue"/>
              </a:rPr>
              <a:t>Guidelines barefoot design</a:t>
            </a:r>
            <a:r>
              <a:rPr lang="en-GB" dirty="0" smtClean="0">
                <a:latin typeface="Helvetica Neue"/>
                <a:cs typeface="Helvetica Neue"/>
              </a:rPr>
              <a:t> </a:t>
            </a:r>
            <a:endParaRPr lang="en-GB" dirty="0">
              <a:latin typeface="Helvetica Neue"/>
              <a:cs typeface="Helvetica Neue"/>
            </a:endParaRPr>
          </a:p>
        </p:txBody>
      </p:sp>
    </p:spTree>
    <p:extLst>
      <p:ext uri="{BB962C8B-B14F-4D97-AF65-F5344CB8AC3E}">
        <p14:creationId xmlns:p14="http://schemas.microsoft.com/office/powerpoint/2010/main" val="2109596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36504" y="1050854"/>
            <a:ext cx="4929809" cy="4963475"/>
          </a:xfrm>
          <a:prstGeom prst="rect">
            <a:avLst/>
          </a:prstGeom>
          <a:noFill/>
        </p:spPr>
        <p:txBody>
          <a:bodyPr wrap="square" lIns="0" tIns="0" rIns="0" bIns="0" rtlCol="0">
            <a:spAutoFit/>
          </a:bodyPr>
          <a:lstStyle/>
          <a:p>
            <a:pPr>
              <a:lnSpc>
                <a:spcPct val="96000"/>
              </a:lnSpc>
            </a:pPr>
            <a:r>
              <a:rPr lang="nl-NL" b="1" dirty="0" smtClean="0">
                <a:latin typeface="Helvetica Neue Thin" charset="0"/>
                <a:ea typeface="Helvetica Neue Thin" charset="0"/>
                <a:cs typeface="Helvetica Neue Thin" charset="0"/>
              </a:rPr>
              <a:t>STRUCTURE</a:t>
            </a:r>
          </a:p>
          <a:p>
            <a:pPr>
              <a:lnSpc>
                <a:spcPct val="96000"/>
              </a:lnSpc>
            </a:pPr>
            <a:endParaRPr lang="nl-NL" sz="1600" b="1" dirty="0">
              <a:latin typeface="Helvetica Neue" charset="0"/>
              <a:ea typeface="Helvetica Neue" charset="0"/>
              <a:cs typeface="Helvetica Neue" charset="0"/>
            </a:endParaRPr>
          </a:p>
          <a:p>
            <a:pPr>
              <a:lnSpc>
                <a:spcPct val="96000"/>
              </a:lnSpc>
            </a:pPr>
            <a:endParaRPr lang="en-US" sz="1600" dirty="0">
              <a:latin typeface="Helvetica Neue" charset="0"/>
              <a:ea typeface="Helvetica Neue" charset="0"/>
              <a:cs typeface="Helvetica Neue" charset="0"/>
            </a:endParaRPr>
          </a:p>
          <a:p>
            <a:pPr>
              <a:lnSpc>
                <a:spcPct val="96000"/>
              </a:lnSpc>
            </a:pPr>
            <a:endParaRPr lang="en-US" sz="3000" dirty="0" smtClean="0">
              <a:latin typeface="Helvetica Neue Thin" charset="0"/>
              <a:ea typeface="Helvetica Neue Thin" charset="0"/>
              <a:cs typeface="Helvetica Neue Thin" charset="0"/>
            </a:endParaRPr>
          </a:p>
          <a:p>
            <a:pPr>
              <a:lnSpc>
                <a:spcPct val="96000"/>
              </a:lnSpc>
            </a:pPr>
            <a:r>
              <a:rPr lang="en-US" dirty="0" smtClean="0">
                <a:latin typeface="Helvetica Neue Thin" charset="0"/>
                <a:ea typeface="Helvetica Neue Thin" charset="0"/>
                <a:cs typeface="Helvetica Neue Thin" charset="0"/>
              </a:rPr>
              <a:t>Evolution of walking</a:t>
            </a:r>
          </a:p>
          <a:p>
            <a:pPr>
              <a:lnSpc>
                <a:spcPct val="96000"/>
              </a:lnSpc>
            </a:pPr>
            <a:endParaRPr lang="en-US" dirty="0" smtClean="0">
              <a:latin typeface="Helvetica Neue Thin" charset="0"/>
              <a:ea typeface="Helvetica Neue Thin" charset="0"/>
              <a:cs typeface="Helvetica Neue Thin" charset="0"/>
            </a:endParaRPr>
          </a:p>
          <a:p>
            <a:pPr>
              <a:lnSpc>
                <a:spcPct val="96000"/>
              </a:lnSpc>
            </a:pPr>
            <a:endParaRPr lang="en-US" dirty="0">
              <a:latin typeface="Helvetica Neue Thin" charset="0"/>
              <a:ea typeface="Helvetica Neue Thin" charset="0"/>
              <a:cs typeface="Helvetica Neue Thin" charset="0"/>
            </a:endParaRPr>
          </a:p>
          <a:p>
            <a:pPr>
              <a:lnSpc>
                <a:spcPct val="96000"/>
              </a:lnSpc>
            </a:pPr>
            <a:r>
              <a:rPr lang="en-US" dirty="0" smtClean="0">
                <a:latin typeface="Helvetica Neue Thin" charset="0"/>
                <a:ea typeface="Helvetica Neue Thin" charset="0"/>
                <a:cs typeface="Helvetica Neue Thin" charset="0"/>
              </a:rPr>
              <a:t>Sustainable footwear for body and environment</a:t>
            </a:r>
          </a:p>
          <a:p>
            <a:pPr>
              <a:lnSpc>
                <a:spcPct val="96000"/>
              </a:lnSpc>
            </a:pPr>
            <a:endParaRPr lang="en-US" dirty="0">
              <a:latin typeface="Helvetica Neue Thin" charset="0"/>
              <a:ea typeface="Helvetica Neue Thin" charset="0"/>
              <a:cs typeface="Helvetica Neue Thin" charset="0"/>
            </a:endParaRPr>
          </a:p>
          <a:p>
            <a:pPr lvl="1">
              <a:lnSpc>
                <a:spcPct val="96000"/>
              </a:lnSpc>
            </a:pPr>
            <a:r>
              <a:rPr lang="en-US" sz="1600" dirty="0" smtClean="0">
                <a:latin typeface="Helvetica Neue Thin" charset="0"/>
                <a:ea typeface="Helvetica Neue Thin" charset="0"/>
                <a:cs typeface="Helvetica Neue Thin" charset="0"/>
              </a:rPr>
              <a:t>Questions &amp; Design </a:t>
            </a:r>
            <a:r>
              <a:rPr lang="en-US" sz="1600" dirty="0">
                <a:latin typeface="Helvetica Neue Thin" charset="0"/>
                <a:ea typeface="Helvetica Neue Thin" charset="0"/>
                <a:cs typeface="Helvetica Neue Thin" charset="0"/>
              </a:rPr>
              <a:t>frame </a:t>
            </a:r>
          </a:p>
          <a:p>
            <a:pPr marL="1257300" lvl="2" indent="-342900">
              <a:lnSpc>
                <a:spcPct val="96000"/>
              </a:lnSpc>
              <a:buFont typeface="Arial" charset="0"/>
              <a:buChar char="•"/>
            </a:pPr>
            <a:r>
              <a:rPr lang="en-US" sz="1600" dirty="0" smtClean="0">
                <a:latin typeface="Helvetica Neue Thin" charset="0"/>
                <a:ea typeface="Helvetica Neue Thin" charset="0"/>
                <a:cs typeface="Helvetica Neue Thin" charset="0"/>
              </a:rPr>
              <a:t>People	– the cases</a:t>
            </a:r>
            <a:endParaRPr lang="en-US" sz="1600" dirty="0">
              <a:latin typeface="Helvetica Neue Thin" charset="0"/>
              <a:ea typeface="Helvetica Neue Thin" charset="0"/>
              <a:cs typeface="Helvetica Neue Thin" charset="0"/>
            </a:endParaRPr>
          </a:p>
          <a:p>
            <a:pPr marL="1257300" lvl="2" indent="-342900">
              <a:lnSpc>
                <a:spcPct val="96000"/>
              </a:lnSpc>
              <a:buFont typeface="Arial" charset="0"/>
              <a:buChar char="•"/>
            </a:pPr>
            <a:r>
              <a:rPr lang="en-US" sz="1600" dirty="0" smtClean="0">
                <a:latin typeface="Helvetica Neue Thin" charset="0"/>
                <a:ea typeface="Helvetica Neue Thin" charset="0"/>
                <a:cs typeface="Helvetica Neue Thin" charset="0"/>
              </a:rPr>
              <a:t>Planet	</a:t>
            </a:r>
            <a:r>
              <a:rPr lang="en-US" sz="1600" dirty="0" smtClean="0">
                <a:latin typeface="Helvetica Neue Thin" charset="0"/>
                <a:ea typeface="Helvetica Neue Thin" charset="0"/>
                <a:cs typeface="Helvetica Neue Thin" charset="0"/>
              </a:rPr>
              <a:t>	– </a:t>
            </a:r>
            <a:r>
              <a:rPr lang="en-US" sz="1600" dirty="0" smtClean="0">
                <a:latin typeface="Helvetica Neue Thin" charset="0"/>
                <a:ea typeface="Helvetica Neue Thin" charset="0"/>
                <a:cs typeface="Helvetica Neue Thin" charset="0"/>
              </a:rPr>
              <a:t>design anthropology</a:t>
            </a:r>
            <a:endParaRPr lang="en-US" sz="1600" dirty="0">
              <a:latin typeface="Helvetica Neue Thin" charset="0"/>
              <a:ea typeface="Helvetica Neue Thin" charset="0"/>
              <a:cs typeface="Helvetica Neue Thin" charset="0"/>
            </a:endParaRPr>
          </a:p>
          <a:p>
            <a:pPr marL="1257300" lvl="2" indent="-342900">
              <a:lnSpc>
                <a:spcPct val="96000"/>
              </a:lnSpc>
              <a:buFont typeface="Arial" charset="0"/>
              <a:buChar char="•"/>
            </a:pPr>
            <a:r>
              <a:rPr lang="en-US" sz="1600" dirty="0" smtClean="0">
                <a:latin typeface="Helvetica Neue Thin" charset="0"/>
                <a:ea typeface="Helvetica Neue Thin" charset="0"/>
                <a:cs typeface="Helvetica Neue Thin" charset="0"/>
              </a:rPr>
              <a:t>Feet</a:t>
            </a:r>
            <a:r>
              <a:rPr lang="en-US" sz="1600" dirty="0">
                <a:latin typeface="Helvetica Neue Thin" charset="0"/>
                <a:ea typeface="Helvetica Neue Thin" charset="0"/>
                <a:cs typeface="Helvetica Neue Thin" charset="0"/>
              </a:rPr>
              <a:t>	 </a:t>
            </a:r>
            <a:r>
              <a:rPr lang="en-US" sz="1600" dirty="0" smtClean="0">
                <a:latin typeface="Helvetica Neue Thin" charset="0"/>
                <a:ea typeface="Helvetica Neue Thin" charset="0"/>
                <a:cs typeface="Helvetica Neue Thin" charset="0"/>
              </a:rPr>
              <a:t>	– biomechanics</a:t>
            </a:r>
            <a:endParaRPr lang="en-US" sz="1600" dirty="0">
              <a:latin typeface="Helvetica Neue Thin" charset="0"/>
              <a:ea typeface="Helvetica Neue Thin" charset="0"/>
              <a:cs typeface="Helvetica Neue Thin" charset="0"/>
            </a:endParaRPr>
          </a:p>
          <a:p>
            <a:pPr lvl="1">
              <a:lnSpc>
                <a:spcPct val="96000"/>
              </a:lnSpc>
            </a:pPr>
            <a:r>
              <a:rPr lang="en-US" sz="1600" dirty="0" smtClean="0">
                <a:latin typeface="Helvetica Neue Thin" charset="0"/>
                <a:ea typeface="Helvetica Neue Thin" charset="0"/>
                <a:cs typeface="Helvetica Neue Thin" charset="0"/>
              </a:rPr>
              <a:t>Main findings</a:t>
            </a:r>
          </a:p>
          <a:p>
            <a:pPr lvl="1">
              <a:lnSpc>
                <a:spcPct val="96000"/>
              </a:lnSpc>
            </a:pPr>
            <a:endParaRPr lang="en-US" sz="1600" dirty="0" smtClean="0">
              <a:latin typeface="Helvetica Neue Thin" charset="0"/>
              <a:ea typeface="Helvetica Neue Thin" charset="0"/>
              <a:cs typeface="Helvetica Neue Thin" charset="0"/>
            </a:endParaRPr>
          </a:p>
          <a:p>
            <a:pPr>
              <a:lnSpc>
                <a:spcPct val="96000"/>
              </a:lnSpc>
            </a:pPr>
            <a:endParaRPr lang="en-US" dirty="0" smtClean="0">
              <a:latin typeface="Helvetica Neue Thin" charset="0"/>
              <a:ea typeface="Helvetica Neue Thin" charset="0"/>
              <a:cs typeface="Helvetica Neue Thin" charset="0"/>
            </a:endParaRPr>
          </a:p>
          <a:p>
            <a:pPr>
              <a:lnSpc>
                <a:spcPct val="96000"/>
              </a:lnSpc>
            </a:pPr>
            <a:r>
              <a:rPr lang="en-US" dirty="0" smtClean="0">
                <a:latin typeface="Helvetica Neue Thin" charset="0"/>
                <a:ea typeface="Helvetica Neue Thin" charset="0"/>
                <a:cs typeface="Helvetica Neue Thin" charset="0"/>
              </a:rPr>
              <a:t>Case - </a:t>
            </a:r>
            <a:r>
              <a:rPr lang="en-US" dirty="0" err="1" smtClean="0">
                <a:latin typeface="Helvetica Neue Thin" charset="0"/>
                <a:ea typeface="Helvetica Neue Thin" charset="0"/>
                <a:cs typeface="Helvetica Neue Thin" charset="0"/>
              </a:rPr>
              <a:t>Ju’Hoansi</a:t>
            </a:r>
            <a:r>
              <a:rPr lang="en-US" dirty="0" smtClean="0">
                <a:latin typeface="Helvetica Neue Thin" charset="0"/>
                <a:ea typeface="Helvetica Neue Thin" charset="0"/>
                <a:cs typeface="Helvetica Neue Thin" charset="0"/>
              </a:rPr>
              <a:t> of </a:t>
            </a:r>
            <a:r>
              <a:rPr lang="en-US" dirty="0" err="1" smtClean="0">
                <a:latin typeface="Helvetica Neue Thin" charset="0"/>
                <a:ea typeface="Helvetica Neue Thin" charset="0"/>
                <a:cs typeface="Helvetica Neue Thin" charset="0"/>
              </a:rPr>
              <a:t>Nyae</a:t>
            </a:r>
            <a:r>
              <a:rPr lang="en-US" dirty="0" smtClean="0">
                <a:latin typeface="Helvetica Neue Thin" charset="0"/>
                <a:ea typeface="Helvetica Neue Thin" charset="0"/>
                <a:cs typeface="Helvetica Neue Thin" charset="0"/>
              </a:rPr>
              <a:t> </a:t>
            </a:r>
            <a:r>
              <a:rPr lang="en-US" dirty="0" err="1" smtClean="0">
                <a:latin typeface="Helvetica Neue Thin" charset="0"/>
                <a:ea typeface="Helvetica Neue Thin" charset="0"/>
                <a:cs typeface="Helvetica Neue Thin" charset="0"/>
              </a:rPr>
              <a:t>Nyae</a:t>
            </a:r>
            <a:r>
              <a:rPr lang="en-US" dirty="0" smtClean="0">
                <a:latin typeface="Helvetica Neue Thin" charset="0"/>
                <a:ea typeface="Helvetica Neue Thin" charset="0"/>
                <a:cs typeface="Helvetica Neue Thin" charset="0"/>
              </a:rPr>
              <a:t> in Namibia </a:t>
            </a:r>
          </a:p>
          <a:p>
            <a:pPr>
              <a:lnSpc>
                <a:spcPct val="96000"/>
              </a:lnSpc>
            </a:pPr>
            <a:endParaRPr lang="en-US" dirty="0" smtClean="0">
              <a:latin typeface="Helvetica Neue Thin" charset="0"/>
              <a:ea typeface="Helvetica Neue Thin" charset="0"/>
              <a:cs typeface="Helvetica Neue Thin" charset="0"/>
            </a:endParaRPr>
          </a:p>
          <a:p>
            <a:pPr>
              <a:lnSpc>
                <a:spcPct val="96000"/>
              </a:lnSpc>
            </a:pPr>
            <a:r>
              <a:rPr lang="en-US" dirty="0" smtClean="0">
                <a:latin typeface="Helvetica Neue Thin" charset="0"/>
                <a:ea typeface="Helvetica Neue Thin" charset="0"/>
                <a:cs typeface="Helvetica Neue Thin" charset="0"/>
              </a:rPr>
              <a:t>Addendum - Indigenous versus 3D</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3630" t="26048" r="14449"/>
          <a:stretch/>
        </p:blipFill>
        <p:spPr>
          <a:xfrm rot="5400000">
            <a:off x="-1269987" y="1940183"/>
            <a:ext cx="5110581" cy="3505072"/>
          </a:xfrm>
          <a:prstGeom prst="rect">
            <a:avLst/>
          </a:prstGeom>
        </p:spPr>
      </p:pic>
    </p:spTree>
    <p:extLst>
      <p:ext uri="{BB962C8B-B14F-4D97-AF65-F5344CB8AC3E}">
        <p14:creationId xmlns:p14="http://schemas.microsoft.com/office/powerpoint/2010/main" val="571233198"/>
      </p:ext>
    </p:extLst>
  </p:cSld>
  <p:clrMapOvr>
    <a:masterClrMapping/>
  </p:clrMapOvr>
  <mc:AlternateContent xmlns:mc="http://schemas.openxmlformats.org/markup-compatibility/2006" xmlns:p14="http://schemas.microsoft.com/office/powerpoint/2010/main">
    <mc:Choice Requires="p14">
      <p:transition p14:dur="0" advTm="142"/>
    </mc:Choice>
    <mc:Fallback xmlns="">
      <p:transition advTm="14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561" y="1337435"/>
            <a:ext cx="9440436" cy="4775982"/>
          </a:xfrm>
          <a:prstGeom prst="rect">
            <a:avLst/>
          </a:prstGeom>
        </p:spPr>
      </p:pic>
    </p:spTree>
    <p:extLst>
      <p:ext uri="{BB962C8B-B14F-4D97-AF65-F5344CB8AC3E}">
        <p14:creationId xmlns:p14="http://schemas.microsoft.com/office/powerpoint/2010/main" val="2023453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4023"/>
            <a:ext cx="9019400" cy="5087021"/>
          </a:xfrm>
          <a:prstGeom prst="rect">
            <a:avLst/>
          </a:prstGeom>
        </p:spPr>
      </p:pic>
    </p:spTree>
    <p:extLst>
      <p:ext uri="{BB962C8B-B14F-4D97-AF65-F5344CB8AC3E}">
        <p14:creationId xmlns:p14="http://schemas.microsoft.com/office/powerpoint/2010/main" val="1678069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CatherineWillems-PhD-RebirthOfShoes 9.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9900"/>
            <a:ext cx="9144000" cy="5909762"/>
          </a:xfrm>
          <a:prstGeom prst="rect">
            <a:avLst/>
          </a:prstGeom>
        </p:spPr>
      </p:pic>
      <p:sp>
        <p:nvSpPr>
          <p:cNvPr id="2" name="Rechthoek 1"/>
          <p:cNvSpPr/>
          <p:nvPr/>
        </p:nvSpPr>
        <p:spPr>
          <a:xfrm>
            <a:off x="0" y="469900"/>
            <a:ext cx="3575081" cy="338554"/>
          </a:xfrm>
          <a:prstGeom prst="rect">
            <a:avLst/>
          </a:prstGeom>
        </p:spPr>
        <p:txBody>
          <a:bodyPr wrap="none">
            <a:spAutoFit/>
          </a:bodyPr>
          <a:lstStyle/>
          <a:p>
            <a:r>
              <a:rPr lang="en-US" sz="1600" dirty="0" smtClean="0">
                <a:solidFill>
                  <a:srgbClr val="000000"/>
                </a:solidFill>
                <a:latin typeface="Helvetica Neue Thin" charset="0"/>
                <a:ea typeface="Helvetica Neue Thin" charset="0"/>
                <a:cs typeface="Helvetica Neue Thin" charset="0"/>
              </a:rPr>
              <a:t>X-Indigenous by Toehold Artisans (India)</a:t>
            </a:r>
            <a:endParaRPr lang="en-US" sz="1600" dirty="0">
              <a:solidFill>
                <a:srgbClr val="000000"/>
              </a:solidFill>
              <a:latin typeface="Helvetica Neue Thin" charset="0"/>
              <a:ea typeface="Helvetica Neue Thin" charset="0"/>
              <a:cs typeface="Helvetica Neue Thin" charset="0"/>
            </a:endParaRPr>
          </a:p>
        </p:txBody>
      </p:sp>
      <p:sp>
        <p:nvSpPr>
          <p:cNvPr id="4" name="Rectangle 3"/>
          <p:cNvSpPr/>
          <p:nvPr/>
        </p:nvSpPr>
        <p:spPr>
          <a:xfrm>
            <a:off x="0" y="1255688"/>
            <a:ext cx="9144000" cy="208025"/>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 y="3445482"/>
            <a:ext cx="9144000" cy="208025"/>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hot 2015-09-14 20.05.2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18160" y="3424781"/>
            <a:ext cx="4419600" cy="2441586"/>
          </a:xfrm>
          <a:prstGeom prst="rect">
            <a:avLst/>
          </a:prstGeom>
        </p:spPr>
      </p:pic>
    </p:spTree>
    <p:extLst>
      <p:ext uri="{BB962C8B-B14F-4D97-AF65-F5344CB8AC3E}">
        <p14:creationId xmlns:p14="http://schemas.microsoft.com/office/powerpoint/2010/main" val="11143605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69310"/>
            <a:ext cx="9144000" cy="5119380"/>
          </a:xfrm>
          <a:prstGeom prst="rect">
            <a:avLst/>
          </a:prstGeom>
        </p:spPr>
      </p:pic>
    </p:spTree>
    <p:extLst>
      <p:ext uri="{BB962C8B-B14F-4D97-AF65-F5344CB8AC3E}">
        <p14:creationId xmlns:p14="http://schemas.microsoft.com/office/powerpoint/2010/main" val="18544263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ta:image/jpeg;base64,/9j/4AAQSkZJRgABAQAAAQABAAD/2wBDABALDA4MChAODQ4SERATGCgaGBYWGDEjJR0oOjM9PDkzOD"/>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113119"/>
            <a:ext cx="4714241" cy="3068516"/>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b="-9268"/>
          <a:stretch/>
        </p:blipFill>
        <p:spPr>
          <a:xfrm>
            <a:off x="4866640" y="2673431"/>
            <a:ext cx="4277360" cy="3508204"/>
          </a:xfrm>
          <a:prstGeom prst="rect">
            <a:avLst/>
          </a:prstGeom>
        </p:spPr>
      </p:pic>
    </p:spTree>
    <p:extLst>
      <p:ext uri="{BB962C8B-B14F-4D97-AF65-F5344CB8AC3E}">
        <p14:creationId xmlns:p14="http://schemas.microsoft.com/office/powerpoint/2010/main" val="1093720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6593" y="0"/>
            <a:ext cx="10286999" cy="6857999"/>
          </a:xfrm>
          <a:prstGeom prst="rect">
            <a:avLst/>
          </a:prstGeom>
        </p:spPr>
      </p:pic>
    </p:spTree>
    <p:extLst>
      <p:ext uri="{BB962C8B-B14F-4D97-AF65-F5344CB8AC3E}">
        <p14:creationId xmlns:p14="http://schemas.microsoft.com/office/powerpoint/2010/main" val="905781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CatherineWillems-PhD-RebirthOfShoes 19.pdf"/>
          <p:cNvPicPr>
            <a:picLocks noChangeAspect="1"/>
          </p:cNvPicPr>
          <p:nvPr/>
        </p:nvPicPr>
        <p:blipFill rotWithShape="1">
          <a:blip r:embed="rId3" cstate="email">
            <a:extLst>
              <a:ext uri="{28A0092B-C50C-407E-A947-70E740481C1C}">
                <a14:useLocalDpi xmlns:a14="http://schemas.microsoft.com/office/drawing/2010/main"/>
              </a:ext>
            </a:extLst>
          </a:blip>
          <a:srcRect t="32126" b="25114"/>
          <a:stretch/>
        </p:blipFill>
        <p:spPr>
          <a:xfrm>
            <a:off x="0" y="1463712"/>
            <a:ext cx="9144000" cy="1977111"/>
          </a:xfrm>
          <a:prstGeom prst="rect">
            <a:avLst/>
          </a:prstGeom>
        </p:spPr>
      </p:pic>
      <p:sp>
        <p:nvSpPr>
          <p:cNvPr id="2" name="Rechthoek 1"/>
          <p:cNvSpPr/>
          <p:nvPr/>
        </p:nvSpPr>
        <p:spPr>
          <a:xfrm>
            <a:off x="31356" y="471338"/>
            <a:ext cx="5854488" cy="338554"/>
          </a:xfrm>
          <a:prstGeom prst="rect">
            <a:avLst/>
          </a:prstGeom>
        </p:spPr>
        <p:txBody>
          <a:bodyPr wrap="none">
            <a:spAutoFit/>
          </a:bodyPr>
          <a:lstStyle/>
          <a:p>
            <a:r>
              <a:rPr lang="en-US" sz="1600" dirty="0" smtClean="0">
                <a:solidFill>
                  <a:srgbClr val="000000"/>
                </a:solidFill>
                <a:latin typeface="Helvetica Neue Light" charset="0"/>
                <a:ea typeface="Helvetica Neue Light" charset="0"/>
                <a:cs typeface="Helvetica Neue Light" charset="0"/>
              </a:rPr>
              <a:t>3-D Selective Laser Sintering Print (</a:t>
            </a:r>
            <a:r>
              <a:rPr lang="en-US" sz="1600" dirty="0" err="1" smtClean="0">
                <a:solidFill>
                  <a:srgbClr val="000000"/>
                </a:solidFill>
                <a:latin typeface="Helvetica Neue Light" charset="0"/>
                <a:ea typeface="Helvetica Neue Light" charset="0"/>
                <a:cs typeface="Helvetica Neue Light" charset="0"/>
              </a:rPr>
              <a:t>Rsprint</a:t>
            </a:r>
            <a:r>
              <a:rPr lang="en-US" sz="1600" dirty="0" smtClean="0">
                <a:solidFill>
                  <a:srgbClr val="000000"/>
                </a:solidFill>
                <a:latin typeface="Helvetica Neue Light" charset="0"/>
                <a:ea typeface="Helvetica Neue Light" charset="0"/>
                <a:cs typeface="Helvetica Neue Light" charset="0"/>
              </a:rPr>
              <a:t>, </a:t>
            </a:r>
            <a:r>
              <a:rPr lang="en-US" sz="1600" dirty="0" err="1" smtClean="0">
                <a:solidFill>
                  <a:srgbClr val="000000"/>
                </a:solidFill>
                <a:latin typeface="Helvetica Neue Light" charset="0"/>
                <a:ea typeface="Helvetica Neue Light" charset="0"/>
                <a:cs typeface="Helvetica Neue Light" charset="0"/>
              </a:rPr>
              <a:t>Materialise</a:t>
            </a:r>
            <a:r>
              <a:rPr lang="en-US" sz="1600" dirty="0" smtClean="0">
                <a:solidFill>
                  <a:srgbClr val="000000"/>
                </a:solidFill>
                <a:latin typeface="Helvetica Neue Light" charset="0"/>
                <a:ea typeface="Helvetica Neue Light" charset="0"/>
                <a:cs typeface="Helvetica Neue Light" charset="0"/>
              </a:rPr>
              <a:t>, Belgium</a:t>
            </a:r>
            <a:r>
              <a:rPr lang="en-US" sz="1600" dirty="0">
                <a:solidFill>
                  <a:srgbClr val="000000"/>
                </a:solidFill>
                <a:latin typeface="Helvetica Neue Light" charset="0"/>
                <a:ea typeface="Helvetica Neue Light" charset="0"/>
                <a:cs typeface="Helvetica Neue Light" charset="0"/>
              </a:rPr>
              <a:t>)</a:t>
            </a:r>
          </a:p>
        </p:txBody>
      </p:sp>
      <p:sp>
        <p:nvSpPr>
          <p:cNvPr id="7" name="Rectangle 6"/>
          <p:cNvSpPr/>
          <p:nvPr/>
        </p:nvSpPr>
        <p:spPr>
          <a:xfrm>
            <a:off x="0" y="1463713"/>
            <a:ext cx="9144000" cy="1981769"/>
          </a:xfrm>
          <a:prstGeom prst="rect">
            <a:avLst/>
          </a:prstGeom>
          <a:noFill/>
          <a:ln w="635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 descr="https://outlook.office.com/owa/service.svc/s/GetAttachmentThumbnail?id=AAMkADM5MGJlNWJmLWUwNmItNGM4Zi05Mzg5LWNkZTBkMzc5MGNhNABGAAAAAADpEdOb7Nw3TJAOL8KwsImDBwArSAyoeoWBRqcgKmIATdSrAAAAQ3M9AACfb51ipWOAQJQIuyH%2Fxz0wAAM32hh2AAABEgAQAFS0rIBlsH1LnyRccdPh2A4%3D&amp;thumbnailType=2&amp;X-OWA-CANARY=QK6WHKOBCkewA_c_l3Xx-KAk_SlWDtQY1M9JjPkxcfBMX9cc1oulsq6sZGPI5wt41i2NwUKWd_M."/>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s://outlook.office.com/owa/service.svc/s/GetAttachmentThumbnail?id=AAMkADM5MGJlNWJmLWUwNmItNGM4Zi05Mzg5LWNkZTBkMzc5MGNhNABGAAAAAADpEdOb7Nw3TJAOL8KwsImDBwArSAyoeoWBRqcgKmIATdSrAAAAQ3M9AACfb51ipWOAQJQIuyH%2Fxz0wAAM32hh2AAABEgAQAFS0rIBlsH1LnyRccdPh2A4%3D&amp;thumbnailType=2&amp;X-OWA-CANARY=QK6WHKOBCkewA_c_l3Xx-KAk_SlWDtQY1M9JjPkxcfBMX9cc1oulsq6sZGPI5wt41i2NwUKWd_M."/>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https://outlook.office.com/owa/service.svc/s/GetAttachmentThumbnail?id=AAMkADM5MGJlNWJmLWUwNmItNGM4Zi05Mzg5LWNkZTBkMzc5MGNhNABGAAAAAADpEdOb7Nw3TJAOL8KwsImDBwArSAyoeoWBRqcgKmIATdSrAAAAQ3M9AACfb51ipWOAQJQIuyH%2Fxz0wAAM32hh2AAABEgAQAFS0rIBlsH1LnyRccdPh2A4%3D&amp;thumbnailType=2&amp;X-OWA-CANARY=QK6WHKOBCkewA_c_l3Xx-KAk_SlWDtQY1M9JjPkxcfBMX9cc1oulsq6sZGPI5wt41i2NwUKWd_M."/>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5535516" y="3970555"/>
            <a:ext cx="3547549" cy="2081268"/>
          </a:xfrm>
          <a:prstGeom prst="rect">
            <a:avLst/>
          </a:prstGeom>
        </p:spPr>
      </p:pic>
    </p:spTree>
    <p:extLst>
      <p:ext uri="{BB962C8B-B14F-4D97-AF65-F5344CB8AC3E}">
        <p14:creationId xmlns:p14="http://schemas.microsoft.com/office/powerpoint/2010/main" val="1341977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3630" t="26048" r="14449"/>
          <a:stretch/>
        </p:blipFill>
        <p:spPr>
          <a:xfrm rot="5400000">
            <a:off x="-515303" y="1632827"/>
            <a:ext cx="4380996" cy="3004689"/>
          </a:xfrm>
          <a:prstGeom prst="rect">
            <a:avLst/>
          </a:prstGeom>
        </p:spPr>
      </p:pic>
      <p:sp>
        <p:nvSpPr>
          <p:cNvPr id="6" name="Tekstvak 5"/>
          <p:cNvSpPr txBox="1"/>
          <p:nvPr/>
        </p:nvSpPr>
        <p:spPr>
          <a:xfrm>
            <a:off x="2562328" y="1155097"/>
            <a:ext cx="7731664" cy="711579"/>
          </a:xfrm>
          <a:prstGeom prst="rect">
            <a:avLst/>
          </a:prstGeom>
          <a:noFill/>
        </p:spPr>
        <p:txBody>
          <a:bodyPr wrap="square" lIns="0" tIns="0" rIns="0" bIns="0" rtlCol="0">
            <a:spAutoFit/>
          </a:bodyPr>
          <a:lstStyle/>
          <a:p>
            <a:pPr algn="r">
              <a:lnSpc>
                <a:spcPct val="96000"/>
              </a:lnSpc>
            </a:pPr>
            <a:endParaRPr lang="nl-NL" sz="2400" smtClean="0">
              <a:latin typeface="Helvetica Neue"/>
              <a:cs typeface="Helvetica Neue"/>
            </a:endParaRPr>
          </a:p>
          <a:p>
            <a:pPr algn="r">
              <a:lnSpc>
                <a:spcPct val="96000"/>
              </a:lnSpc>
            </a:pPr>
            <a:endParaRPr lang="nl-NL" sz="2400" dirty="0" smtClean="0">
              <a:latin typeface="Helvetica Neue"/>
              <a:cs typeface="Helvetica Neue"/>
            </a:endParaRPr>
          </a:p>
        </p:txBody>
      </p:sp>
      <p:sp>
        <p:nvSpPr>
          <p:cNvPr id="2" name="Rechthoek 1"/>
          <p:cNvSpPr/>
          <p:nvPr/>
        </p:nvSpPr>
        <p:spPr>
          <a:xfrm>
            <a:off x="3577589" y="1848182"/>
            <a:ext cx="5243520" cy="4199739"/>
          </a:xfrm>
          <a:prstGeom prst="rect">
            <a:avLst/>
          </a:prstGeom>
        </p:spPr>
        <p:txBody>
          <a:bodyPr wrap="square">
            <a:spAutoFit/>
          </a:bodyPr>
          <a:lstStyle/>
          <a:p>
            <a:pPr marL="285750" lvl="0" indent="-285750">
              <a:lnSpc>
                <a:spcPct val="96000"/>
              </a:lnSpc>
              <a:spcBef>
                <a:spcPts val="600"/>
              </a:spcBef>
              <a:buFont typeface="Arial"/>
              <a:buChar char="•"/>
            </a:pPr>
            <a:r>
              <a:rPr lang="nl-NL" dirty="0" smtClean="0">
                <a:latin typeface="Helvetica Neue Thin" charset="0"/>
                <a:ea typeface="Helvetica Neue Thin" charset="0"/>
                <a:cs typeface="Helvetica Neue Thin" charset="0"/>
              </a:rPr>
              <a:t>C</a:t>
            </a:r>
            <a:r>
              <a:rPr lang="en-US" dirty="0" err="1">
                <a:latin typeface="Helvetica Neue Thin" charset="0"/>
                <a:ea typeface="Helvetica Neue Thin" charset="0"/>
                <a:cs typeface="Helvetica Neue Thin" charset="0"/>
              </a:rPr>
              <a:t>ollecting</a:t>
            </a:r>
            <a:r>
              <a:rPr lang="en-US" dirty="0">
                <a:latin typeface="Helvetica Neue Thin" charset="0"/>
                <a:ea typeface="Helvetica Neue Thin" charset="0"/>
                <a:cs typeface="Helvetica Neue Thin" charset="0"/>
              </a:rPr>
              <a:t> more data of barefoot and minimally shod </a:t>
            </a:r>
            <a:r>
              <a:rPr lang="en-US" dirty="0" smtClean="0">
                <a:latin typeface="Helvetica Neue Thin" charset="0"/>
                <a:ea typeface="Helvetica Neue Thin" charset="0"/>
                <a:cs typeface="Helvetica Neue Thin" charset="0"/>
              </a:rPr>
              <a:t>populations; </a:t>
            </a:r>
            <a:endParaRPr lang="en-US" dirty="0">
              <a:latin typeface="Helvetica Neue Thin" charset="0"/>
              <a:ea typeface="Helvetica Neue Thin" charset="0"/>
              <a:cs typeface="Helvetica Neue Thin" charset="0"/>
            </a:endParaRPr>
          </a:p>
          <a:p>
            <a:pPr marL="285750" indent="-285750">
              <a:lnSpc>
                <a:spcPct val="96000"/>
              </a:lnSpc>
              <a:spcBef>
                <a:spcPts val="600"/>
              </a:spcBef>
              <a:buFont typeface="Arial"/>
              <a:buChar char="•"/>
            </a:pPr>
            <a:r>
              <a:rPr lang="nl-BE" dirty="0" smtClean="0">
                <a:latin typeface="Helvetica Neue Thin" charset="0"/>
                <a:ea typeface="Helvetica Neue Thin" charset="0"/>
                <a:cs typeface="Helvetica Neue Thin" charset="0"/>
              </a:rPr>
              <a:t>Bringing </a:t>
            </a:r>
            <a:r>
              <a:rPr lang="nl-BE" dirty="0">
                <a:latin typeface="Helvetica Neue Thin" charset="0"/>
                <a:ea typeface="Helvetica Neue Thin" charset="0"/>
                <a:cs typeface="Helvetica Neue Thin" charset="0"/>
              </a:rPr>
              <a:t>back the knowledge to the participants of the </a:t>
            </a:r>
            <a:r>
              <a:rPr lang="nl-BE" dirty="0" smtClean="0">
                <a:latin typeface="Helvetica Neue Thin" charset="0"/>
                <a:ea typeface="Helvetica Neue Thin" charset="0"/>
                <a:cs typeface="Helvetica Neue Thin" charset="0"/>
              </a:rPr>
              <a:t>communities;</a:t>
            </a:r>
            <a:endParaRPr lang="nl-NL" dirty="0" smtClean="0">
              <a:latin typeface="Helvetica Neue Thin" charset="0"/>
              <a:ea typeface="Helvetica Neue Thin" charset="0"/>
              <a:cs typeface="Helvetica Neue Thin" charset="0"/>
            </a:endParaRPr>
          </a:p>
          <a:p>
            <a:pPr marL="285750" indent="-285750">
              <a:lnSpc>
                <a:spcPct val="96000"/>
              </a:lnSpc>
              <a:spcBef>
                <a:spcPts val="600"/>
              </a:spcBef>
              <a:buFont typeface="Arial"/>
              <a:buChar char="•"/>
            </a:pPr>
            <a:r>
              <a:rPr lang="nl-BE" dirty="0">
                <a:latin typeface="Helvetica Neue Thin" charset="0"/>
                <a:ea typeface="Helvetica Neue Thin" charset="0"/>
                <a:cs typeface="Helvetica Neue Thin" charset="0"/>
              </a:rPr>
              <a:t>C</a:t>
            </a:r>
            <a:r>
              <a:rPr lang="nl-BE" dirty="0" smtClean="0">
                <a:latin typeface="Helvetica Neue Thin" charset="0"/>
                <a:ea typeface="Helvetica Neue Thin" charset="0"/>
                <a:cs typeface="Helvetica Neue Thin" charset="0"/>
              </a:rPr>
              <a:t>o-create footwear </a:t>
            </a:r>
            <a:r>
              <a:rPr lang="nl-BE" dirty="0">
                <a:latin typeface="Helvetica Neue Thin" charset="0"/>
                <a:ea typeface="Helvetica Neue Thin" charset="0"/>
                <a:cs typeface="Helvetica Neue Thin" charset="0"/>
              </a:rPr>
              <a:t>that is sustainable in the long term and provides a stable livelihood to the </a:t>
            </a:r>
            <a:r>
              <a:rPr lang="nl-BE" dirty="0" smtClean="0">
                <a:latin typeface="Helvetica Neue Thin" charset="0"/>
                <a:ea typeface="Helvetica Neue Thin" charset="0"/>
                <a:cs typeface="Helvetica Neue Thin" charset="0"/>
              </a:rPr>
              <a:t>artisans;</a:t>
            </a:r>
          </a:p>
          <a:p>
            <a:pPr marL="285750" indent="-285750">
              <a:lnSpc>
                <a:spcPct val="96000"/>
              </a:lnSpc>
              <a:spcBef>
                <a:spcPts val="600"/>
              </a:spcBef>
              <a:buFont typeface="Arial"/>
              <a:buChar char="•"/>
            </a:pPr>
            <a:r>
              <a:rPr lang="nl-NL" dirty="0" smtClean="0">
                <a:latin typeface="Helvetica Neue Thin" charset="0"/>
                <a:ea typeface="Helvetica Neue Thin" charset="0"/>
                <a:cs typeface="Helvetica Neue Thin" charset="0"/>
              </a:rPr>
              <a:t>F</a:t>
            </a:r>
            <a:r>
              <a:rPr lang="nl-BE" dirty="0" smtClean="0">
                <a:latin typeface="Helvetica Neue Thin" charset="0"/>
                <a:ea typeface="Helvetica Neue Thin" charset="0"/>
                <a:cs typeface="Helvetica Neue Thin" charset="0"/>
              </a:rPr>
              <a:t>ocus </a:t>
            </a:r>
            <a:r>
              <a:rPr lang="nl-BE" dirty="0">
                <a:latin typeface="Helvetica Neue Thin" charset="0"/>
                <a:ea typeface="Helvetica Neue Thin" charset="0"/>
                <a:cs typeface="Helvetica Neue Thin" charset="0"/>
              </a:rPr>
              <a:t>on customized footwear using new devices to scan feet in </a:t>
            </a:r>
            <a:r>
              <a:rPr lang="nl-BE" dirty="0" smtClean="0">
                <a:latin typeface="Helvetica Neue Thin" charset="0"/>
                <a:ea typeface="Helvetica Neue Thin" charset="0"/>
                <a:cs typeface="Helvetica Neue Thin" charset="0"/>
              </a:rPr>
              <a:t>3D;</a:t>
            </a:r>
            <a:r>
              <a:rPr lang="en-US" dirty="0">
                <a:latin typeface="Helvetica Neue Thin" charset="0"/>
                <a:ea typeface="Helvetica Neue Thin" charset="0"/>
                <a:cs typeface="Helvetica Neue Thin" charset="0"/>
              </a:rPr>
              <a:t> </a:t>
            </a:r>
            <a:endParaRPr lang="en-US" dirty="0" smtClean="0">
              <a:latin typeface="Helvetica Neue Thin" charset="0"/>
              <a:ea typeface="Helvetica Neue Thin" charset="0"/>
              <a:cs typeface="Helvetica Neue Thin" charset="0"/>
            </a:endParaRPr>
          </a:p>
          <a:p>
            <a:pPr marL="285750" indent="-285750">
              <a:lnSpc>
                <a:spcPct val="96000"/>
              </a:lnSpc>
              <a:spcBef>
                <a:spcPts val="600"/>
              </a:spcBef>
              <a:buFont typeface="Arial"/>
              <a:buChar char="•"/>
            </a:pPr>
            <a:r>
              <a:rPr lang="nl-BE" dirty="0">
                <a:latin typeface="Helvetica Neue Thin" charset="0"/>
                <a:ea typeface="Helvetica Neue Thin" charset="0"/>
                <a:cs typeface="Helvetica Neue Thin" charset="0"/>
              </a:rPr>
              <a:t>T</a:t>
            </a:r>
            <a:r>
              <a:rPr lang="nl-BE" dirty="0" smtClean="0">
                <a:latin typeface="Helvetica Neue Thin" charset="0"/>
                <a:ea typeface="Helvetica Neue Thin" charset="0"/>
                <a:cs typeface="Helvetica Neue Thin" charset="0"/>
              </a:rPr>
              <a:t>ranslate </a:t>
            </a:r>
            <a:r>
              <a:rPr lang="nl-BE" dirty="0">
                <a:latin typeface="Helvetica Neue Thin" charset="0"/>
                <a:ea typeface="Helvetica Neue Thin" charset="0"/>
                <a:cs typeface="Helvetica Neue Thin" charset="0"/>
              </a:rPr>
              <a:t>indigenous skills and material features into  ‘3D printed footwear</a:t>
            </a:r>
            <a:r>
              <a:rPr lang="nl-BE" dirty="0" smtClean="0">
                <a:latin typeface="Helvetica Neue Thin" charset="0"/>
                <a:ea typeface="Helvetica Neue Thin" charset="0"/>
                <a:cs typeface="Helvetica Neue Thin" charset="0"/>
              </a:rPr>
              <a:t>’;</a:t>
            </a:r>
            <a:endParaRPr lang="en-US" dirty="0">
              <a:latin typeface="Helvetica Neue Thin" charset="0"/>
              <a:ea typeface="Helvetica Neue Thin" charset="0"/>
              <a:cs typeface="Helvetica Neue Thin" charset="0"/>
            </a:endParaRPr>
          </a:p>
          <a:p>
            <a:pPr marL="285750" lvl="0" indent="-285750">
              <a:lnSpc>
                <a:spcPct val="96000"/>
              </a:lnSpc>
              <a:spcBef>
                <a:spcPts val="600"/>
              </a:spcBef>
              <a:buFont typeface="Arial"/>
              <a:buChar char="•"/>
            </a:pPr>
            <a:r>
              <a:rPr lang="en-US" dirty="0">
                <a:latin typeface="Helvetica Neue Thin" charset="0"/>
                <a:ea typeface="Helvetica Neue Thin" charset="0"/>
                <a:cs typeface="Helvetica Neue Thin" charset="0"/>
              </a:rPr>
              <a:t>T</a:t>
            </a:r>
            <a:r>
              <a:rPr lang="en-US" dirty="0" smtClean="0">
                <a:latin typeface="Helvetica Neue Thin" charset="0"/>
                <a:ea typeface="Helvetica Neue Thin" charset="0"/>
                <a:cs typeface="Helvetica Neue Thin" charset="0"/>
              </a:rPr>
              <a:t>ranslate </a:t>
            </a:r>
            <a:r>
              <a:rPr lang="en-US" dirty="0">
                <a:latin typeface="Helvetica Neue Thin" charset="0"/>
                <a:ea typeface="Helvetica Neue Thin" charset="0"/>
                <a:cs typeface="Helvetica Neue Thin" charset="0"/>
              </a:rPr>
              <a:t>‘barefoot’ gait into contemporary ‘minimal’ footwear </a:t>
            </a:r>
            <a:r>
              <a:rPr lang="en-US" dirty="0" smtClean="0">
                <a:latin typeface="Helvetica Neue Thin" charset="0"/>
                <a:ea typeface="Helvetica Neue Thin" charset="0"/>
                <a:cs typeface="Helvetica Neue Thin" charset="0"/>
              </a:rPr>
              <a:t>design using plantar pressure data </a:t>
            </a:r>
          </a:p>
        </p:txBody>
      </p:sp>
      <p:sp>
        <p:nvSpPr>
          <p:cNvPr id="4" name="Rechthoek 3"/>
          <p:cNvSpPr/>
          <p:nvPr/>
        </p:nvSpPr>
        <p:spPr>
          <a:xfrm>
            <a:off x="3577589" y="1272090"/>
            <a:ext cx="4483920" cy="624145"/>
          </a:xfrm>
          <a:prstGeom prst="rect">
            <a:avLst/>
          </a:prstGeom>
        </p:spPr>
        <p:txBody>
          <a:bodyPr wrap="none">
            <a:spAutoFit/>
          </a:bodyPr>
          <a:lstStyle/>
          <a:p>
            <a:pPr>
              <a:lnSpc>
                <a:spcPct val="96000"/>
              </a:lnSpc>
            </a:pPr>
            <a:r>
              <a:rPr lang="nl-NL" b="1" dirty="0" smtClean="0">
                <a:latin typeface="Helvetica Neue" charset="0"/>
                <a:ea typeface="Helvetica Neue" charset="0"/>
                <a:cs typeface="Helvetica Neue" charset="0"/>
              </a:rPr>
              <a:t>THE FUTURE OF FUTURE FOOTWEAR </a:t>
            </a:r>
            <a:endParaRPr lang="nl-NL" b="1" dirty="0">
              <a:latin typeface="Helvetica Neue" charset="0"/>
              <a:ea typeface="Helvetica Neue" charset="0"/>
              <a:cs typeface="Helvetica Neue" charset="0"/>
            </a:endParaRPr>
          </a:p>
          <a:p>
            <a:pPr>
              <a:lnSpc>
                <a:spcPct val="96000"/>
              </a:lnSpc>
            </a:pPr>
            <a:endParaRPr lang="nl-NL" b="1" dirty="0">
              <a:latin typeface="Merryweather"/>
              <a:cs typeface="Merryweather"/>
            </a:endParaRPr>
          </a:p>
        </p:txBody>
      </p:sp>
    </p:spTree>
    <p:extLst>
      <p:ext uri="{BB962C8B-B14F-4D97-AF65-F5344CB8AC3E}">
        <p14:creationId xmlns:p14="http://schemas.microsoft.com/office/powerpoint/2010/main" val="779755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2286000" y="2967335"/>
            <a:ext cx="4572000" cy="1754327"/>
          </a:xfrm>
          <a:prstGeom prst="rect">
            <a:avLst/>
          </a:prstGeom>
        </p:spPr>
        <p:txBody>
          <a:bodyPr>
            <a:spAutoFit/>
          </a:bodyPr>
          <a:lstStyle/>
          <a:p>
            <a:pPr algn="ctr"/>
            <a:r>
              <a:rPr lang="en-GB" dirty="0">
                <a:latin typeface="Helvetica Neue Thin" charset="0"/>
                <a:ea typeface="Helvetica Neue Thin" charset="0"/>
                <a:cs typeface="Helvetica Neue Thin" charset="0"/>
              </a:rPr>
              <a:t>The ultimate goal is to </a:t>
            </a:r>
            <a:r>
              <a:rPr lang="en-GB" dirty="0" smtClean="0">
                <a:latin typeface="Helvetica Neue Thin" charset="0"/>
                <a:ea typeface="Helvetica Neue Thin" charset="0"/>
                <a:cs typeface="Helvetica Neue Thin" charset="0"/>
              </a:rPr>
              <a:t>make </a:t>
            </a:r>
            <a:r>
              <a:rPr lang="en-GB" dirty="0">
                <a:latin typeface="Helvetica Neue Thin" charset="0"/>
                <a:ea typeface="Helvetica Neue Thin" charset="0"/>
                <a:cs typeface="Helvetica Neue Thin" charset="0"/>
              </a:rPr>
              <a:t>the healthiest shoes in the world – for the individual and for society</a:t>
            </a:r>
            <a:r>
              <a:rPr lang="en-GB" dirty="0" smtClean="0">
                <a:latin typeface="Helvetica Neue Thin" charset="0"/>
                <a:ea typeface="Helvetica Neue Thin" charset="0"/>
                <a:cs typeface="Helvetica Neue Thin" charset="0"/>
              </a:rPr>
              <a:t>.</a:t>
            </a:r>
          </a:p>
          <a:p>
            <a:pPr algn="ctr"/>
            <a:endParaRPr lang="en-GB" dirty="0">
              <a:latin typeface="Helvetica Neue Thin" charset="0"/>
              <a:ea typeface="Helvetica Neue Thin" charset="0"/>
              <a:cs typeface="Helvetica Neue Thin" charset="0"/>
            </a:endParaRPr>
          </a:p>
          <a:p>
            <a:pPr algn="ctr"/>
            <a:r>
              <a:rPr lang="nl-NL" dirty="0" smtClean="0">
                <a:latin typeface="Helvetica Neue Thin" charset="0"/>
                <a:ea typeface="Helvetica Neue Thin" charset="0"/>
                <a:cs typeface="Helvetica Neue Thin" charset="0"/>
              </a:rPr>
              <a:t>B</a:t>
            </a:r>
            <a:r>
              <a:rPr lang="en-GB" dirty="0" smtClean="0">
                <a:latin typeface="Helvetica Neue Thin" charset="0"/>
                <a:ea typeface="Helvetica Neue Thin" charset="0"/>
                <a:cs typeface="Helvetica Neue Thin" charset="0"/>
              </a:rPr>
              <a:t>y combining ancient wisdom </a:t>
            </a:r>
          </a:p>
          <a:p>
            <a:pPr algn="ctr"/>
            <a:r>
              <a:rPr lang="en-GB" dirty="0" smtClean="0">
                <a:latin typeface="Helvetica Neue Thin" charset="0"/>
                <a:ea typeface="Helvetica Neue Thin" charset="0"/>
                <a:cs typeface="Helvetica Neue Thin" charset="0"/>
              </a:rPr>
              <a:t>with new technologies.</a:t>
            </a:r>
            <a:endParaRPr lang="en-GB" dirty="0">
              <a:latin typeface="Helvetica Neue Thin" charset="0"/>
              <a:ea typeface="Helvetica Neue Thin" charset="0"/>
              <a:cs typeface="Helvetica Neue Thin" charset="0"/>
            </a:endParaRPr>
          </a:p>
        </p:txBody>
      </p:sp>
      <p:sp>
        <p:nvSpPr>
          <p:cNvPr id="3" name="TextBox 2"/>
          <p:cNvSpPr txBox="1"/>
          <p:nvPr/>
        </p:nvSpPr>
        <p:spPr>
          <a:xfrm flipH="1">
            <a:off x="274383" y="5625525"/>
            <a:ext cx="4958017" cy="553998"/>
          </a:xfrm>
          <a:prstGeom prst="rect">
            <a:avLst/>
          </a:prstGeom>
          <a:noFill/>
        </p:spPr>
        <p:txBody>
          <a:bodyPr wrap="square" lIns="0" tIns="0" rIns="0" bIns="0" rtlCol="0">
            <a:spAutoFit/>
          </a:bodyPr>
          <a:lstStyle/>
          <a:p>
            <a:r>
              <a:rPr lang="en-US" sz="1200" dirty="0" err="1">
                <a:latin typeface="Helvetica Neue" charset="0"/>
                <a:ea typeface="Helvetica Neue" charset="0"/>
                <a:cs typeface="Helvetica Neue" charset="0"/>
              </a:rPr>
              <a:t>www.futurefootwearfoundation.com</a:t>
            </a:r>
            <a:endParaRPr lang="en-US" sz="1200" dirty="0">
              <a:latin typeface="Helvetica Neue" charset="0"/>
              <a:ea typeface="Helvetica Neue" charset="0"/>
              <a:cs typeface="Helvetica Neue" charset="0"/>
            </a:endParaRPr>
          </a:p>
          <a:p>
            <a:r>
              <a:rPr lang="en-US" sz="1200" dirty="0" err="1">
                <a:latin typeface="Helvetica Neue" charset="0"/>
                <a:ea typeface="Helvetica Neue" charset="0"/>
                <a:cs typeface="Helvetica Neue" charset="0"/>
              </a:rPr>
              <a:t>www.instagram.com</a:t>
            </a:r>
            <a:r>
              <a:rPr lang="en-US" sz="1200" dirty="0">
                <a:latin typeface="Helvetica Neue" charset="0"/>
                <a:ea typeface="Helvetica Neue" charset="0"/>
                <a:cs typeface="Helvetica Neue" charset="0"/>
              </a:rPr>
              <a:t>/</a:t>
            </a:r>
            <a:r>
              <a:rPr lang="en-US" sz="1200" dirty="0" err="1">
                <a:latin typeface="Helvetica Neue" charset="0"/>
                <a:ea typeface="Helvetica Neue" charset="0"/>
                <a:cs typeface="Helvetica Neue" charset="0"/>
              </a:rPr>
              <a:t>futurefootwearfoundation</a:t>
            </a:r>
            <a:endParaRPr lang="en-US" sz="1200" dirty="0">
              <a:latin typeface="Helvetica Neue" charset="0"/>
              <a:ea typeface="Helvetica Neue" charset="0"/>
              <a:cs typeface="Helvetica Neue" charset="0"/>
            </a:endParaRPr>
          </a:p>
          <a:p>
            <a:r>
              <a:rPr lang="en-US" sz="1200" dirty="0" err="1">
                <a:latin typeface="Helvetica Neue" charset="0"/>
                <a:ea typeface="Helvetica Neue" charset="0"/>
                <a:cs typeface="Helvetica Neue" charset="0"/>
              </a:rPr>
              <a:t>www.facebook.com</a:t>
            </a:r>
            <a:r>
              <a:rPr lang="en-US" sz="1200" dirty="0">
                <a:latin typeface="Helvetica Neue" charset="0"/>
                <a:ea typeface="Helvetica Neue" charset="0"/>
                <a:cs typeface="Helvetica Neue" charset="0"/>
              </a:rPr>
              <a:t>/</a:t>
            </a:r>
            <a:r>
              <a:rPr lang="en-US" sz="1200" dirty="0" err="1">
                <a:latin typeface="Helvetica Neue" charset="0"/>
                <a:ea typeface="Helvetica Neue" charset="0"/>
                <a:cs typeface="Helvetica Neue" charset="0"/>
              </a:rPr>
              <a:t>futurefootwearfoundation</a:t>
            </a:r>
            <a:endParaRPr lang="en-US" sz="1200" dirty="0">
              <a:effectLst/>
              <a:latin typeface="Helvetica Neue" charset="0"/>
              <a:ea typeface="Helvetica Neue" charset="0"/>
              <a:cs typeface="Helvetica Neue" charset="0"/>
            </a:endParaRPr>
          </a:p>
        </p:txBody>
      </p:sp>
    </p:spTree>
    <p:extLst>
      <p:ext uri="{BB962C8B-B14F-4D97-AF65-F5344CB8AC3E}">
        <p14:creationId xmlns:p14="http://schemas.microsoft.com/office/powerpoint/2010/main" val="1404333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6279" y="5872480"/>
            <a:ext cx="8957721" cy="985520"/>
          </a:xfrm>
          <a:prstGeom prst="rect">
            <a:avLst/>
          </a:prstGeom>
          <a:ln>
            <a:noFill/>
          </a:ln>
        </p:spPr>
      </p:pic>
      <p:sp>
        <p:nvSpPr>
          <p:cNvPr id="11" name="Rectangle 10"/>
          <p:cNvSpPr/>
          <p:nvPr/>
        </p:nvSpPr>
        <p:spPr>
          <a:xfrm>
            <a:off x="421878" y="531109"/>
            <a:ext cx="8377305" cy="624145"/>
          </a:xfrm>
          <a:prstGeom prst="rect">
            <a:avLst/>
          </a:prstGeom>
        </p:spPr>
        <p:txBody>
          <a:bodyPr wrap="square">
            <a:spAutoFit/>
          </a:bodyPr>
          <a:lstStyle/>
          <a:p>
            <a:pPr>
              <a:lnSpc>
                <a:spcPct val="96000"/>
              </a:lnSpc>
            </a:pPr>
            <a:r>
              <a:rPr lang="en-US" dirty="0">
                <a:latin typeface="Helvetica Neue Thin"/>
                <a:ea typeface="Helvetica Neue" charset="0"/>
                <a:cs typeface="Helvetica Neue Thin"/>
              </a:rPr>
              <a:t>Future </a:t>
            </a:r>
            <a:r>
              <a:rPr lang="en-US" dirty="0" smtClean="0">
                <a:latin typeface="Helvetica Neue Thin"/>
                <a:ea typeface="Helvetica Neue" charset="0"/>
                <a:cs typeface="Helvetica Neue Thin"/>
              </a:rPr>
              <a:t>Footwear Foundation at KASK School of Arts, </a:t>
            </a:r>
            <a:r>
              <a:rPr lang="en-US" dirty="0" err="1" smtClean="0">
                <a:latin typeface="Helvetica Neue Thin"/>
                <a:ea typeface="Helvetica Neue" charset="0"/>
                <a:cs typeface="Helvetica Neue Thin"/>
              </a:rPr>
              <a:t>Hogent</a:t>
            </a:r>
            <a:r>
              <a:rPr lang="en-US" dirty="0" smtClean="0">
                <a:latin typeface="Helvetica Neue Thin"/>
                <a:ea typeface="Helvetica Neue" charset="0"/>
                <a:cs typeface="Helvetica Neue Thin"/>
              </a:rPr>
              <a:t>, Gent, </a:t>
            </a:r>
          </a:p>
          <a:p>
            <a:pPr>
              <a:lnSpc>
                <a:spcPct val="96000"/>
              </a:lnSpc>
            </a:pPr>
            <a:r>
              <a:rPr lang="en-US" dirty="0" smtClean="0">
                <a:latin typeface="Helvetica Neue Thin"/>
                <a:ea typeface="Helvetica Neue" charset="0"/>
                <a:cs typeface="Helvetica Neue Thin"/>
              </a:rPr>
              <a:t>in collaboration with </a:t>
            </a:r>
            <a:r>
              <a:rPr lang="en-US" dirty="0" err="1" smtClean="0">
                <a:latin typeface="Helvetica Neue Thin"/>
                <a:ea typeface="Helvetica Neue" charset="0"/>
                <a:cs typeface="Helvetica Neue Thin"/>
              </a:rPr>
              <a:t>RsScan</a:t>
            </a:r>
            <a:r>
              <a:rPr lang="en-US" dirty="0" smtClean="0">
                <a:latin typeface="Helvetica Neue Thin"/>
                <a:ea typeface="Helvetica Neue" charset="0"/>
                <a:cs typeface="Helvetica Neue Thin"/>
              </a:rPr>
              <a:t>, </a:t>
            </a:r>
            <a:r>
              <a:rPr lang="en-US" dirty="0" err="1" smtClean="0">
                <a:latin typeface="Helvetica Neue Thin"/>
                <a:ea typeface="Helvetica Neue" charset="0"/>
                <a:cs typeface="Helvetica Neue Thin"/>
              </a:rPr>
              <a:t>Materialise</a:t>
            </a:r>
            <a:r>
              <a:rPr lang="en-US" dirty="0" smtClean="0">
                <a:latin typeface="Helvetica Neue Thin"/>
                <a:ea typeface="Helvetica Neue" charset="0"/>
                <a:cs typeface="Helvetica Neue Thin"/>
              </a:rPr>
              <a:t> and </a:t>
            </a:r>
            <a:r>
              <a:rPr lang="en-US" b="1" dirty="0" smtClean="0">
                <a:latin typeface="Helvetica Neue Thin"/>
                <a:ea typeface="Helvetica Neue" charset="0"/>
                <a:cs typeface="Helvetica Neue Thin"/>
              </a:rPr>
              <a:t>VIVO</a:t>
            </a:r>
            <a:r>
              <a:rPr lang="en-US" dirty="0" smtClean="0">
                <a:latin typeface="Helvetica Neue Thin"/>
                <a:ea typeface="Helvetica Neue" charset="0"/>
                <a:cs typeface="Helvetica Neue Thin"/>
              </a:rPr>
              <a:t>BAREFOOT. </a:t>
            </a:r>
            <a:endParaRPr lang="en-US" dirty="0">
              <a:latin typeface="Helvetica Neue Thin"/>
              <a:ea typeface="Helvetica Neue" charset="0"/>
              <a:cs typeface="Helvetica Neue Thin"/>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3925" y="5388140"/>
            <a:ext cx="1243368" cy="97536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464" y="6497940"/>
            <a:ext cx="748289" cy="170199"/>
          </a:xfrm>
          <a:prstGeom prst="rect">
            <a:avLst/>
          </a:prstGeom>
        </p:spPr>
      </p:pic>
      <p:pic>
        <p:nvPicPr>
          <p:cNvPr id="2" name="Afbeelding 1" descr="logo_a_RGB-05.jp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82933" y="2745181"/>
            <a:ext cx="2364412" cy="2364412"/>
          </a:xfrm>
          <a:prstGeom prst="rect">
            <a:avLst/>
          </a:prstGeom>
        </p:spPr>
      </p:pic>
    </p:spTree>
    <p:extLst>
      <p:ext uri="{BB962C8B-B14F-4D97-AF65-F5344CB8AC3E}">
        <p14:creationId xmlns:p14="http://schemas.microsoft.com/office/powerpoint/2010/main" val="594856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lide05.jpg"/>
          <p:cNvPicPr>
            <a:picLocks noGrp="1" noChangeAspect="1"/>
          </p:cNvPicPr>
          <p:nvPr>
            <p:ph idx="1"/>
          </p:nvPr>
        </p:nvPicPr>
        <p:blipFill>
          <a:blip r:embed="rId3"/>
          <a:stretch>
            <a:fillRect/>
          </a:stretch>
        </p:blipFill>
        <p:spPr>
          <a:xfrm>
            <a:off x="259292" y="-338511"/>
            <a:ext cx="8579908" cy="6434931"/>
          </a:xfrm>
        </p:spPr>
      </p:pic>
    </p:spTree>
    <p:extLst>
      <p:ext uri="{BB962C8B-B14F-4D97-AF65-F5344CB8AC3E}">
        <p14:creationId xmlns:p14="http://schemas.microsoft.com/office/powerpoint/2010/main" val="1024514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outlook.office.net/owa/catherine.willems@hogent.be/service.svc/s/GetFileAttachment?id=AAMkADM5MGJlNWJmLWUwNmItNGM4Zi05Mzg5LWNkZTBkMzc5MGNhNABGAAAAAADpEdOb7Nw3TJAOL8KwsImDBwArSAyoeoWBRqcgKmIATdSrAAAAQ3M9AAA9DCAhb6uhTKELNcueBd%2BmAAE47H0CAAABEgAQAIMWsfao7z9MvfOL73%2FJJlc%3D&amp;X-OWA-CANARY=RpGeFiNaFUm7hGMVdYf2j-CAZeqGH9YYNKywZDsnV-tfD0qjK8FC9GxBjGbMz8dMGyeuJ8Qrivc.&amp;token=eyJhbGciOiJSUzI1NiIsImtpZCI6IjA2MDBGOUY2NzQ2MjA3MzdFNzM0MDRFMjg3QzQ1QTgxOENCN0NFQjgiLCJ4NXQiOiJCZ0Q1OW5SaUJ6Zm5OQVRpaDhSYWdZeTN6cmciLCJ0eXAiOiJKV1QifQ.eyJ2ZXIiOiJFeGNoYW5nZS5DYWxsYmFjay5WMSIsImFwcGN0eHNlbmRlciI6Ik93YURvd25sb2FkQDVjZjczMTBlLTA5MWEtNGJjNS1hY2Q3LTI2YzcyMWQ0Y2NjZCIsImFwcGN0eCI6IntcIm1zZXhjaHByb3RcIjpcIm93YVwiLFwicHJpbWFyeXNpZFwiOlwiUy0xLTUtMjEtMTI2MDIwNTM2Ny0xMjQyNTkwMTM4LTMwNTUxNDM1OS0xMjEwMDgyXCIsXCJwdWlkXCI6XCIxMTUzNzY1OTMxNzIwMzI2NDY0XCIsXCJvaWRcIjpcIjRiMWIzYzJmLWE0NTktNGNlNC1hNjE0LWEyMzA1YTQ3NDhhN1wiLFwic2NvcGVcIjpcIk93YURvd25sb2FkXCJ9IiwibmJmIjoxNTM3NTA5MzYzLCJleHAiOjE1Mzc1MDk5NjMsImlzcyI6IjAwMDAwMDAyLTAwMDAtMGZmMS1jZTAwLTAwMDAwMDAwMDAwMEA1Y2Y3MzEwZS0wOTFhLTRiYzUtYWNkNy0yNmM3MjFkNGNjY2QiLCJhdWQiOiIwMDAwMDAwMi0wMDAwLTBmZjEtY2UwMC0wMDAwMDAwMDAwMDAvYXR0YWNobWVudC5vdXRsb29rLm9mZmljZS5uZXRANWNmNzMxMGUtMDkxYS00YmM1LWFjZDctMjZjNzIxZDRjY2NkIn0.YbZs9vx2rrSNBIXQV6VLYuc1waCYh5kvrfaVeR83DVl9pcXqPz3DqwmbuzqzTYVeFLKIWQVQCNojT_KD-72g8qbapHCW6NMU1A7yaXhqbR_euV_gVbv_5Dj9tgyY3NzK99JJp0NyCYzluBdc1sWdO4f2wPDeJD9txEceH64kiPJXL8wurrEid1fKNhblUcXGxPs_8MMHRiaLS-jSlRC0Xr6racCN5tqQvih4RjNat73yGFsurNnx0LCrQR9Rh3SYmtsHVPumzgNYEVLe2XKvizb6SpdscawGgCr6cMHmZSz_0XnfbK21AKUW5rcTleF_T02h4lrwGJWrwgIe2h-TZA&amp;owa=outlook.office.com&amp;isImagePreview=True"/>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194560" y="182880"/>
            <a:ext cx="4274185" cy="602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39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tp://www.nature.com/nature/journal/v483/n7391/images/483550a-f1.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469900"/>
            <a:ext cx="3505200" cy="7632700"/>
          </a:xfrm>
          <a:prstGeom prst="rect">
            <a:avLst/>
          </a:prstGeom>
          <a:noFill/>
          <a:ln w="9525">
            <a:noFill/>
            <a:miter lim="800000"/>
            <a:headEnd/>
            <a:tailEnd/>
          </a:ln>
        </p:spPr>
      </p:pic>
      <p:sp>
        <p:nvSpPr>
          <p:cNvPr id="5" name="TextBox 4"/>
          <p:cNvSpPr txBox="1"/>
          <p:nvPr/>
        </p:nvSpPr>
        <p:spPr>
          <a:xfrm>
            <a:off x="228600" y="2362200"/>
            <a:ext cx="5257800" cy="923330"/>
          </a:xfrm>
          <a:prstGeom prst="rect">
            <a:avLst/>
          </a:prstGeom>
          <a:noFill/>
        </p:spPr>
        <p:txBody>
          <a:bodyPr wrap="square" rtlCol="0">
            <a:spAutoFit/>
          </a:bodyPr>
          <a:lstStyle/>
          <a:p>
            <a:r>
              <a:rPr lang="en-US" dirty="0" smtClean="0">
                <a:latin typeface="Helvetica Neue Thin" charset="0"/>
                <a:ea typeface="Helvetica Neue Thin" charset="0"/>
                <a:cs typeface="Helvetica Neue Thin" charset="0"/>
              </a:rPr>
              <a:t>Lucy’s feet – Walking along the evolutionary line.</a:t>
            </a:r>
          </a:p>
          <a:p>
            <a:endParaRPr lang="en-US" dirty="0"/>
          </a:p>
          <a:p>
            <a:endParaRPr lang="en-US" dirty="0" smtClean="0"/>
          </a:p>
        </p:txBody>
      </p:sp>
      <p:sp>
        <p:nvSpPr>
          <p:cNvPr id="6" name="TextBox 5"/>
          <p:cNvSpPr txBox="1"/>
          <p:nvPr/>
        </p:nvSpPr>
        <p:spPr>
          <a:xfrm>
            <a:off x="228600" y="5692729"/>
            <a:ext cx="5486400" cy="707886"/>
          </a:xfrm>
          <a:prstGeom prst="rect">
            <a:avLst/>
          </a:prstGeom>
          <a:noFill/>
        </p:spPr>
        <p:txBody>
          <a:bodyPr wrap="square" rtlCol="0">
            <a:spAutoFit/>
          </a:bodyPr>
          <a:lstStyle/>
          <a:p>
            <a:r>
              <a:rPr lang="en-US" sz="1100" dirty="0" smtClean="0">
                <a:latin typeface="Helvetica Neue Thin" charset="0"/>
                <a:ea typeface="Helvetica Neue Thin" charset="0"/>
                <a:cs typeface="Helvetica Neue Thin" charset="0"/>
              </a:rPr>
              <a:t>http://science.discovery.com/tv-shows/greatest-discoveries/videos/100-greatest-discoveries-laetoli-footprints.html </a:t>
            </a:r>
            <a:r>
              <a:rPr lang="en-US" sz="1100" dirty="0" err="1" smtClean="0">
                <a:latin typeface="Helvetica Neue Thin" charset="0"/>
                <a:ea typeface="Helvetica Neue Thin" charset="0"/>
                <a:cs typeface="Helvetica Neue Thin" charset="0"/>
              </a:rPr>
              <a:t>australopithecus</a:t>
            </a:r>
            <a:r>
              <a:rPr lang="en-US" sz="1100" dirty="0" smtClean="0">
                <a:latin typeface="Helvetica Neue Thin" charset="0"/>
                <a:ea typeface="Helvetica Neue Thin" charset="0"/>
                <a:cs typeface="Helvetica Neue Thin" charset="0"/>
              </a:rPr>
              <a:t> afarensis</a:t>
            </a:r>
          </a:p>
          <a:p>
            <a:endParaRPr lang="en-US" dirty="0"/>
          </a:p>
        </p:txBody>
      </p:sp>
    </p:spTree>
    <p:extLst>
      <p:ext uri="{BB962C8B-B14F-4D97-AF65-F5344CB8AC3E}">
        <p14:creationId xmlns:p14="http://schemas.microsoft.com/office/powerpoint/2010/main" val="10083288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8745" y="103554"/>
            <a:ext cx="8613335" cy="6101112"/>
          </a:xfrm>
          <a:prstGeom prst="rect">
            <a:avLst/>
          </a:prstGeom>
        </p:spPr>
      </p:pic>
    </p:spTree>
    <p:extLst>
      <p:ext uri="{BB962C8B-B14F-4D97-AF65-F5344CB8AC3E}">
        <p14:creationId xmlns:p14="http://schemas.microsoft.com/office/powerpoint/2010/main" val="1471143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nl-BE" smtClean="0">
                <a:solidFill>
                  <a:prstClr val="black"/>
                </a:solidFill>
                <a:latin typeface="Times New Roman"/>
              </a:rPr>
              <a:t>02.07.2014</a:t>
            </a:r>
            <a:endParaRPr lang="nl-BE">
              <a:solidFill>
                <a:prstClr val="black"/>
              </a:solidFill>
              <a:latin typeface="Times New Roman"/>
            </a:endParaRPr>
          </a:p>
        </p:txBody>
      </p:sp>
      <p:pic>
        <p:nvPicPr>
          <p:cNvPr id="1028" name="Picture 4" descr="ttp://tinhtuy.org/wp-content/uploads/2017/05/4-18.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62708" y="0"/>
            <a:ext cx="9706708" cy="68650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4140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1.-normal-shoes-f-your-fe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0644" y="73855"/>
            <a:ext cx="6784145" cy="6784145"/>
          </a:xfrm>
          <a:prstGeom prst="rect">
            <a:avLst/>
          </a:prstGeom>
        </p:spPr>
      </p:pic>
      <p:pic>
        <p:nvPicPr>
          <p:cNvPr id="7" name="Afbeelding 1" descr="1.-normal-shoes-f-your-fe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964" y="152405"/>
            <a:ext cx="7365996" cy="7365996"/>
          </a:xfrm>
          <a:prstGeom prst="rect">
            <a:avLst/>
          </a:prstGeom>
        </p:spPr>
      </p:pic>
    </p:spTree>
    <p:extLst>
      <p:ext uri="{BB962C8B-B14F-4D97-AF65-F5344CB8AC3E}">
        <p14:creationId xmlns:p14="http://schemas.microsoft.com/office/powerpoint/2010/main" val="1987070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281859" cy="6858000"/>
          </a:xfrm>
          <a:prstGeom prst="rect">
            <a:avLst/>
          </a:prstGeom>
        </p:spPr>
      </p:pic>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4736" y="4751432"/>
            <a:ext cx="2867709" cy="1906618"/>
          </a:xfrm>
          <a:prstGeom prst="rect">
            <a:avLst/>
          </a:prstGeom>
        </p:spPr>
      </p:pic>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1121" y="4751432"/>
            <a:ext cx="2857886" cy="1906618"/>
          </a:xfrm>
          <a:prstGeom prst="rect">
            <a:avLst/>
          </a:prstGeom>
        </p:spPr>
      </p:pic>
    </p:spTree>
    <p:extLst>
      <p:ext uri="{BB962C8B-B14F-4D97-AF65-F5344CB8AC3E}">
        <p14:creationId xmlns:p14="http://schemas.microsoft.com/office/powerpoint/2010/main" val="1522277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KASK-CONS_powerpointpresentatie-sjabloon">
  <a:themeElements>
    <a:clrScheme name="KASK-CONSERVATORIUM">
      <a:dk1>
        <a:sysClr val="windowText" lastClr="000000"/>
      </a:dk1>
      <a:lt1>
        <a:sysClr val="window" lastClr="FFFFFF"/>
      </a:lt1>
      <a:dk2>
        <a:srgbClr val="1F497D"/>
      </a:dk2>
      <a:lt2>
        <a:srgbClr val="EEECE1"/>
      </a:lt2>
      <a:accent1>
        <a:srgbClr val="0032FF"/>
      </a:accent1>
      <a:accent2>
        <a:srgbClr val="FF0000"/>
      </a:accent2>
      <a:accent3>
        <a:srgbClr val="00FF00"/>
      </a:accent3>
      <a:accent4>
        <a:srgbClr val="00FFFF"/>
      </a:accent4>
      <a:accent5>
        <a:srgbClr val="FF00FF"/>
      </a:accent5>
      <a:accent6>
        <a:srgbClr val="FFA000"/>
      </a:accent6>
      <a:hlink>
        <a:srgbClr val="0000FF"/>
      </a:hlink>
      <a:folHlink>
        <a:srgbClr val="800080"/>
      </a:folHlink>
    </a:clrScheme>
    <a:fontScheme name="KASK-Conservatoriumt">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6000"/>
          </a:lnSpc>
          <a:defRPr sz="3000" dirty="0"/>
        </a:defPPr>
      </a:lstStyle>
    </a:tx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82269</TotalTime>
  <Words>1875</Words>
  <Application>Microsoft Macintosh PowerPoint</Application>
  <PresentationFormat>On-screen Show (4:3)</PresentationFormat>
  <Paragraphs>249</Paragraphs>
  <Slides>40</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Calibri</vt:lpstr>
      <vt:lpstr>Helvetica Neue</vt:lpstr>
      <vt:lpstr>Helvetica Neue Condensed</vt:lpstr>
      <vt:lpstr>Helvetica Neue Light</vt:lpstr>
      <vt:lpstr>Helvetica Neue Thin</vt:lpstr>
      <vt:lpstr>Merryweather</vt:lpstr>
      <vt:lpstr>Times New Roman</vt:lpstr>
      <vt:lpstr>Arial</vt:lpstr>
      <vt:lpstr>KASK-CONS_powerpointpresentatie-sjabloon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PLANET Ju’Hoansi, people of the Kalahari, Namibia.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Namaste, bahut dhan’yavad ye invitation ké li he, mainh khusa hum. (Hindi, India) </dc:title>
  <dc:creator>Catherine Willems</dc:creator>
  <cp:lastModifiedBy>catherine willems</cp:lastModifiedBy>
  <cp:revision>740</cp:revision>
  <cp:lastPrinted>2017-09-01T15:10:15Z</cp:lastPrinted>
  <dcterms:created xsi:type="dcterms:W3CDTF">2015-02-07T10:55:47Z</dcterms:created>
  <dcterms:modified xsi:type="dcterms:W3CDTF">2018-11-05T20:24:33Z</dcterms:modified>
</cp:coreProperties>
</file>